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3"/>
  </p:notesMasterIdLst>
  <p:sldIdLst>
    <p:sldId id="258" r:id="rId2"/>
    <p:sldId id="260" r:id="rId3"/>
    <p:sldId id="426" r:id="rId4"/>
    <p:sldId id="523" r:id="rId5"/>
    <p:sldId id="524" r:id="rId6"/>
    <p:sldId id="522" r:id="rId7"/>
    <p:sldId id="528" r:id="rId8"/>
    <p:sldId id="428" r:id="rId9"/>
    <p:sldId id="518" r:id="rId10"/>
    <p:sldId id="519" r:id="rId11"/>
    <p:sldId id="520" r:id="rId12"/>
    <p:sldId id="403" r:id="rId13"/>
    <p:sldId id="529" r:id="rId14"/>
    <p:sldId id="527" r:id="rId15"/>
    <p:sldId id="521" r:id="rId16"/>
    <p:sldId id="531" r:id="rId17"/>
    <p:sldId id="530" r:id="rId18"/>
    <p:sldId id="436" r:id="rId19"/>
    <p:sldId id="517" r:id="rId20"/>
    <p:sldId id="526" r:id="rId21"/>
    <p:sldId id="472" r:id="rId22"/>
    <p:sldId id="475" r:id="rId23"/>
    <p:sldId id="473" r:id="rId24"/>
    <p:sldId id="477" r:id="rId25"/>
    <p:sldId id="476" r:id="rId26"/>
    <p:sldId id="478" r:id="rId27"/>
    <p:sldId id="357" r:id="rId28"/>
    <p:sldId id="532" r:id="rId29"/>
    <p:sldId id="533" r:id="rId30"/>
    <p:sldId id="534" r:id="rId31"/>
    <p:sldId id="535" r:id="rId32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49">
          <p15:clr>
            <a:srgbClr val="A4A3A4"/>
          </p15:clr>
        </p15:guide>
        <p15:guide id="2" pos="2788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haohan" initials="z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A0EFA"/>
    <a:srgbClr val="EC9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012" autoAdjust="0"/>
    <p:restoredTop sz="90592" autoAdjust="0"/>
  </p:normalViewPr>
  <p:slideViewPr>
    <p:cSldViewPr snapToGrid="0">
      <p:cViewPr varScale="1">
        <p:scale>
          <a:sx n="86" d="100"/>
          <a:sy n="86" d="100"/>
        </p:scale>
        <p:origin x="1200" y="62"/>
      </p:cViewPr>
      <p:guideLst>
        <p:guide orient="horz" pos="2149"/>
        <p:guide pos="27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2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4C60AA-25CA-4F6E-9343-A2CB7955556A}" type="datetimeFigureOut">
              <a:rPr lang="zh-CN" altLang="en-US" smtClean="0"/>
              <a:t>2020/11/20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2B04E3-EF3E-456F-8697-3DC6014FBBF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B04E3-EF3E-456F-8697-3DC6014FBBF1}" type="slidenum">
              <a:rPr lang="zh-CN" altLang="en-US" smtClean="0"/>
              <a:t>24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B04E3-EF3E-456F-8697-3DC6014FBBF1}" type="slidenum">
              <a:rPr lang="zh-CN" altLang="en-US" smtClean="0"/>
              <a:t>25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B04E3-EF3E-456F-8697-3DC6014FBBF1}" type="slidenum">
              <a:rPr lang="zh-CN" altLang="en-US" smtClean="0"/>
              <a:t>26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B04E3-EF3E-456F-8697-3DC6014FBBF1}" type="slidenum">
              <a:rPr lang="zh-CN" altLang="en-US" smtClean="0"/>
              <a:t>27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B04E3-EF3E-456F-8697-3DC6014FBBF1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02346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B04E3-EF3E-456F-8697-3DC6014FBBF1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32242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B04E3-EF3E-456F-8697-3DC6014FBBF1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04190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B04E3-EF3E-456F-8697-3DC6014FBBF1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89421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B04E3-EF3E-456F-8697-3DC6014FBBF1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B04E3-EF3E-456F-8697-3DC6014FBBF1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00777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B04E3-EF3E-456F-8697-3DC6014FBBF1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6145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B04E3-EF3E-456F-8697-3DC6014FBBF1}" type="slidenum">
              <a:rPr lang="zh-CN" altLang="en-US" smtClean="0"/>
              <a:t>19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B04E3-EF3E-456F-8697-3DC6014FBBF1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70870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B04E3-EF3E-456F-8697-3DC6014FBBF1}" type="slidenum">
              <a:rPr lang="zh-CN" altLang="en-US" smtClean="0"/>
              <a:t>21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B04E3-EF3E-456F-8697-3DC6014FBBF1}" type="slidenum">
              <a:rPr lang="zh-CN" altLang="en-US" smtClean="0"/>
              <a:t>22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B04E3-EF3E-456F-8697-3DC6014FBBF1}" type="slidenum">
              <a:rPr lang="zh-CN" altLang="en-US" smtClean="0"/>
              <a:t>23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2B7A1E-BFB9-48F4-8E0E-5FF6F70BB1CB}" type="datetimeFigureOut">
              <a:rPr lang="zh-CN" altLang="en-US" smtClean="0"/>
              <a:t>2020/11/20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D0732-F72B-4C5D-A366-B73F493F95F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2B7A1E-BFB9-48F4-8E0E-5FF6F70BB1CB}" type="datetimeFigureOut">
              <a:rPr lang="zh-CN" altLang="en-US" smtClean="0"/>
              <a:t>2020/11/20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D0732-F72B-4C5D-A366-B73F493F95F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2B7A1E-BFB9-48F4-8E0E-5FF6F70BB1CB}" type="datetimeFigureOut">
              <a:rPr lang="zh-CN" altLang="en-US" smtClean="0"/>
              <a:t>2020/11/20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D0732-F72B-4C5D-A366-B73F493F95F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2B7A1E-BFB9-48F4-8E0E-5FF6F70BB1CB}" type="datetimeFigureOut">
              <a:rPr lang="zh-CN" altLang="en-US" smtClean="0"/>
              <a:t>2020/11/20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D0732-F72B-4C5D-A366-B73F493F95F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2B7A1E-BFB9-48F4-8E0E-5FF6F70BB1CB}" type="datetimeFigureOut">
              <a:rPr lang="zh-CN" altLang="en-US" smtClean="0"/>
              <a:t>2020/11/20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D0732-F72B-4C5D-A366-B73F493F95F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2B7A1E-BFB9-48F4-8E0E-5FF6F70BB1CB}" type="datetimeFigureOut">
              <a:rPr lang="zh-CN" altLang="en-US" smtClean="0"/>
              <a:t>2020/11/20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D0732-F72B-4C5D-A366-B73F493F95F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2B7A1E-BFB9-48F4-8E0E-5FF6F70BB1CB}" type="datetimeFigureOut">
              <a:rPr lang="zh-CN" altLang="en-US" smtClean="0"/>
              <a:t>2020/11/20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D0732-F72B-4C5D-A366-B73F493F95F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2B7A1E-BFB9-48F4-8E0E-5FF6F70BB1CB}" type="datetimeFigureOut">
              <a:rPr lang="zh-CN" altLang="en-US" smtClean="0"/>
              <a:t>2020/11/20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D0732-F72B-4C5D-A366-B73F493F95F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2B7A1E-BFB9-48F4-8E0E-5FF6F70BB1CB}" type="datetimeFigureOut">
              <a:rPr lang="zh-CN" altLang="en-US" smtClean="0"/>
              <a:t>2020/11/20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D0732-F72B-4C5D-A366-B73F493F95F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2B7A1E-BFB9-48F4-8E0E-5FF6F70BB1CB}" type="datetimeFigureOut">
              <a:rPr lang="zh-CN" altLang="en-US" smtClean="0"/>
              <a:t>2020/11/20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D0732-F72B-4C5D-A366-B73F493F95F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2B7A1E-BFB9-48F4-8E0E-5FF6F70BB1CB}" type="datetimeFigureOut">
              <a:rPr lang="zh-CN" altLang="en-US" smtClean="0"/>
              <a:t>2020/11/20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D0732-F72B-4C5D-A366-B73F493F95F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2B7A1E-BFB9-48F4-8E0E-5FF6F70BB1CB}" type="datetimeFigureOut">
              <a:rPr lang="zh-CN" altLang="en-US" smtClean="0"/>
              <a:t>2020/11/20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7D0732-F72B-4C5D-A366-B73F493F95F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gif"/><Relationship Id="rId5" Type="http://schemas.openxmlformats.org/officeDocument/2006/relationships/image" Target="../media/image39.gif"/><Relationship Id="rId4" Type="http://schemas.openxmlformats.org/officeDocument/2006/relationships/image" Target="../media/image38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53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52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5" Type="http://schemas.openxmlformats.org/officeDocument/2006/relationships/image" Target="../media/image20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143510" y="198755"/>
            <a:ext cx="8864600" cy="160591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ts val="5500"/>
              </a:lnSpc>
            </a:pP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第二十六次组会</a:t>
            </a:r>
          </a:p>
          <a:p>
            <a:pPr algn="ctr">
              <a:lnSpc>
                <a:spcPts val="5500"/>
              </a:lnSpc>
            </a:pPr>
            <a:endParaRPr lang="en-US" altLang="zh-CN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ts val="5500"/>
              </a:lnSpc>
            </a:pPr>
            <a:r>
              <a:rPr lang="en-US" altLang="zh-CN" b="1" dirty="0" err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GeoModeller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Gid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</a:t>
            </a:r>
            <a:r>
              <a:rPr lang="en-US" altLang="zh-CN" b="1" dirty="0" err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Comsol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等软件的接口交互</a:t>
            </a:r>
          </a:p>
        </p:txBody>
      </p:sp>
      <p:sp>
        <p:nvSpPr>
          <p:cNvPr id="7" name="副标题 2"/>
          <p:cNvSpPr txBox="1"/>
          <p:nvPr/>
        </p:nvSpPr>
        <p:spPr>
          <a:xfrm>
            <a:off x="2760980" y="3580765"/>
            <a:ext cx="4249420" cy="727710"/>
          </a:xfrm>
          <a:prstGeom prst="rect">
            <a:avLst/>
          </a:prstGeom>
        </p:spPr>
        <p:txBody>
          <a:bodyPr/>
          <a:lstStyle>
            <a:lvl1pPr marL="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9144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3716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8288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2860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7432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2004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6576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400" b="1" spc="800" dirty="0"/>
              <a:t>姓名：曹华科</a:t>
            </a:r>
            <a:endParaRPr lang="zh-CN" altLang="en-US" sz="2400" b="1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36168"/>
            <a:ext cx="9143999" cy="2189747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 bwMode="auto">
          <a:xfrm rot="10800000">
            <a:off x="0" y="4747518"/>
            <a:ext cx="9143999" cy="3151315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3000">
                <a:srgbClr val="FFFFFF">
                  <a:alpha val="54000"/>
                </a:srgbClr>
              </a:gs>
              <a:gs pos="44000">
                <a:srgbClr val="FFFFFF">
                  <a:alpha val="54000"/>
                </a:srgbClr>
              </a:gs>
              <a:gs pos="70000">
                <a:srgbClr val="FFFFFF">
                  <a:alpha val="74000"/>
                </a:srgbClr>
              </a:gs>
              <a:gs pos="100000">
                <a:schemeClr val="bg1"/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square">
            <a:spAutoFit/>
          </a:bodyPr>
          <a:lstStyle/>
          <a:p>
            <a:pPr algn="ctr" eaLnBrk="1" hangingPunct="1">
              <a:lnSpc>
                <a:spcPct val="120000"/>
              </a:lnSpc>
              <a:buClr>
                <a:srgbClr val="A50021"/>
              </a:buClr>
              <a:buFont typeface="Arial Unicode MS" pitchFamily="34" charset="-122"/>
              <a:buNone/>
              <a:defRPr/>
            </a:pPr>
            <a:endParaRPr lang="zh-CN" altLang="en-US" sz="2000" b="1">
              <a:latin typeface="Arial" panose="020B0604020202020204" pitchFamily="34" charset="0"/>
              <a:ea typeface="黑体" panose="02010609060101010101" pitchFamily="2" charset="-122"/>
            </a:endParaRPr>
          </a:p>
        </p:txBody>
      </p:sp>
      <p:sp>
        <p:nvSpPr>
          <p:cNvPr id="10" name="Line 4"/>
          <p:cNvSpPr>
            <a:spLocks noChangeShapeType="1"/>
          </p:cNvSpPr>
          <p:nvPr/>
        </p:nvSpPr>
        <p:spPr bwMode="auto">
          <a:xfrm>
            <a:off x="395288" y="3141663"/>
            <a:ext cx="8281987" cy="0"/>
          </a:xfrm>
          <a:prstGeom prst="line">
            <a:avLst/>
          </a:prstGeom>
          <a:noFill/>
          <a:ln w="44450">
            <a:solidFill>
              <a:srgbClr val="FF00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2760847" y="6125835"/>
            <a:ext cx="417275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2020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11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月 西安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组合 41"/>
          <p:cNvGrpSpPr/>
          <p:nvPr/>
        </p:nvGrpSpPr>
        <p:grpSpPr>
          <a:xfrm>
            <a:off x="223796" y="71521"/>
            <a:ext cx="8779939" cy="948909"/>
            <a:chOff x="240633" y="154358"/>
            <a:chExt cx="8779939" cy="948909"/>
          </a:xfrm>
        </p:grpSpPr>
        <p:cxnSp>
          <p:nvCxnSpPr>
            <p:cNvPr id="43" name="直接连接符 42"/>
            <p:cNvCxnSpPr/>
            <p:nvPr/>
          </p:nvCxnSpPr>
          <p:spPr>
            <a:xfrm>
              <a:off x="5342024" y="1009081"/>
              <a:ext cx="3673642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4" name="图片 4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28088" y="154358"/>
              <a:ext cx="2892484" cy="798359"/>
            </a:xfrm>
            <a:prstGeom prst="rect">
              <a:avLst/>
            </a:prstGeom>
          </p:spPr>
        </p:pic>
        <p:sp>
          <p:nvSpPr>
            <p:cNvPr id="45" name="矩形 44"/>
            <p:cNvSpPr/>
            <p:nvPr/>
          </p:nvSpPr>
          <p:spPr>
            <a:xfrm flipV="1">
              <a:off x="240633" y="1011588"/>
              <a:ext cx="5277852" cy="91679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6" name="标题 1"/>
            <p:cNvSpPr/>
            <p:nvPr/>
          </p:nvSpPr>
          <p:spPr bwMode="auto">
            <a:xfrm>
              <a:off x="308578" y="447093"/>
              <a:ext cx="4081780" cy="593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l">
                <a:lnSpc>
                  <a:spcPct val="100000"/>
                </a:lnSpc>
                <a:buClrTx/>
                <a:buFontTx/>
                <a:buNone/>
              </a:pPr>
              <a:r>
                <a:rPr lang="en-US" altLang="zh-CN" sz="26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r>
                <a:rPr kumimoji="0" lang="en-US" altLang="zh-CN" sz="26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.3 </a:t>
              </a:r>
              <a:r>
                <a:rPr kumimoji="0" lang="en-US" altLang="zh-CN" sz="2600" b="1" dirty="0" err="1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Stl</a:t>
              </a:r>
              <a:r>
                <a:rPr kumimoji="0" lang="zh-CN" altLang="en-US" sz="26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文件的修复与导出</a:t>
              </a:r>
            </a:p>
          </p:txBody>
        </p:sp>
      </p:grpSp>
      <p:sp>
        <p:nvSpPr>
          <p:cNvPr id="5" name="Rectangle 101"/>
          <p:cNvSpPr>
            <a:spLocks noChangeArrowheads="1"/>
          </p:cNvSpPr>
          <p:nvPr/>
        </p:nvSpPr>
        <p:spPr bwMode="auto">
          <a:xfrm>
            <a:off x="348615" y="1185545"/>
            <a:ext cx="8386445" cy="5567045"/>
          </a:xfrm>
          <a:prstGeom prst="rect">
            <a:avLst/>
          </a:prstGeom>
          <a:noFill/>
          <a:ln w="15875">
            <a:solidFill>
              <a:srgbClr val="0000FF"/>
            </a:solidFill>
            <a:prstDash val="lgDash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 sz="21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1pPr>
            <a:lvl2pPr marL="742950" indent="-285750">
              <a:defRPr kumimoji="1" sz="21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2pPr>
            <a:lvl3pPr marL="1143000" indent="-228600">
              <a:defRPr kumimoji="1" sz="21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3pPr>
            <a:lvl4pPr marL="1600200" indent="-228600">
              <a:defRPr kumimoji="1" sz="21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4pPr>
            <a:lvl5pPr marL="2057400" indent="-228600">
              <a:defRPr kumimoji="1" sz="21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1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1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1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1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3722259" y="1509436"/>
            <a:ext cx="5020310" cy="225292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fontAlgn="t">
              <a:lnSpc>
                <a:spcPct val="13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点击自动修复，一般而言，自己导出的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stl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只会存在壳体错误，而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GeoModeller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由于算法复杂，导出来的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stl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文件错误比较复杂。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0" fontAlgn="t">
              <a:lnSpc>
                <a:spcPct val="13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壳体错误：这是由于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stl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文件是一个描述单个物体的表面网格文件，如果多个物体之间相离它就会报错；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C88B931-8292-4DF3-9212-2230C58E92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459" y="1279731"/>
            <a:ext cx="2631768" cy="2430374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4A96C4D0-C368-42DA-9355-0E50F74D18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459" y="4136329"/>
            <a:ext cx="2677143" cy="247227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DE6FC486-1F51-4231-86E9-6877B4BEDA84}"/>
              </a:ext>
            </a:extLst>
          </p:cNvPr>
          <p:cNvSpPr txBox="1"/>
          <p:nvPr/>
        </p:nvSpPr>
        <p:spPr>
          <a:xfrm>
            <a:off x="3775075" y="4546066"/>
            <a:ext cx="5020310" cy="18928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fontAlgn="t">
              <a:lnSpc>
                <a:spcPct val="13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2.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将多个壳体分离成每个独立的壳体；并导出每个壳体的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.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igs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文件或者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stl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文件。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0" fontAlgn="t">
              <a:lnSpc>
                <a:spcPct val="13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	</a:t>
            </a:r>
          </a:p>
          <a:p>
            <a:pPr marL="0" fontAlgn="t">
              <a:lnSpc>
                <a:spcPct val="13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	.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igs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-------&gt;  GID</a:t>
            </a:r>
          </a:p>
          <a:p>
            <a:pPr marL="0" fontAlgn="t">
              <a:lnSpc>
                <a:spcPct val="13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	. 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stl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-------&gt;  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Comsol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组合 41"/>
          <p:cNvGrpSpPr/>
          <p:nvPr/>
        </p:nvGrpSpPr>
        <p:grpSpPr>
          <a:xfrm>
            <a:off x="223796" y="71521"/>
            <a:ext cx="8779939" cy="948909"/>
            <a:chOff x="240633" y="154358"/>
            <a:chExt cx="8779939" cy="948909"/>
          </a:xfrm>
        </p:grpSpPr>
        <p:cxnSp>
          <p:nvCxnSpPr>
            <p:cNvPr id="43" name="直接连接符 42"/>
            <p:cNvCxnSpPr/>
            <p:nvPr/>
          </p:nvCxnSpPr>
          <p:spPr>
            <a:xfrm>
              <a:off x="5342024" y="1009081"/>
              <a:ext cx="3673642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4" name="图片 4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28088" y="154358"/>
              <a:ext cx="2892484" cy="798359"/>
            </a:xfrm>
            <a:prstGeom prst="rect">
              <a:avLst/>
            </a:prstGeom>
          </p:spPr>
        </p:pic>
        <p:sp>
          <p:nvSpPr>
            <p:cNvPr id="45" name="矩形 44"/>
            <p:cNvSpPr/>
            <p:nvPr/>
          </p:nvSpPr>
          <p:spPr>
            <a:xfrm flipV="1">
              <a:off x="240633" y="1011588"/>
              <a:ext cx="5277852" cy="91679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6" name="标题 1"/>
            <p:cNvSpPr/>
            <p:nvPr/>
          </p:nvSpPr>
          <p:spPr bwMode="auto">
            <a:xfrm>
              <a:off x="308578" y="447093"/>
              <a:ext cx="4659630" cy="593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l">
                <a:lnSpc>
                  <a:spcPct val="100000"/>
                </a:lnSpc>
                <a:buClrTx/>
                <a:buFontTx/>
                <a:buNone/>
              </a:pPr>
              <a:r>
                <a:rPr lang="en-US" altLang="zh-CN" sz="26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r>
                <a:rPr kumimoji="0" lang="en-US" altLang="zh-CN" sz="26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.</a:t>
              </a:r>
              <a:r>
                <a:rPr lang="en-US" altLang="zh-CN" sz="26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r>
                <a:rPr kumimoji="0" lang="en-US" altLang="zh-CN" sz="26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kumimoji="0" lang="en-US" altLang="zh-CN" sz="2600" b="1" dirty="0" err="1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Stl</a:t>
              </a:r>
              <a:r>
                <a:rPr kumimoji="0" lang="zh-CN" altLang="en-US" sz="26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文件的修复与导出</a:t>
              </a:r>
            </a:p>
          </p:txBody>
        </p:sp>
      </p:grpSp>
      <p:sp>
        <p:nvSpPr>
          <p:cNvPr id="4" name="Rectangle 101"/>
          <p:cNvSpPr>
            <a:spLocks noChangeArrowheads="1"/>
          </p:cNvSpPr>
          <p:nvPr/>
        </p:nvSpPr>
        <p:spPr bwMode="auto">
          <a:xfrm>
            <a:off x="348615" y="1185545"/>
            <a:ext cx="8386445" cy="5567045"/>
          </a:xfrm>
          <a:prstGeom prst="rect">
            <a:avLst/>
          </a:prstGeom>
          <a:noFill/>
          <a:ln w="15875">
            <a:solidFill>
              <a:srgbClr val="0000FF"/>
            </a:solidFill>
            <a:prstDash val="lgDash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 sz="21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1pPr>
            <a:lvl2pPr marL="742950" indent="-285750">
              <a:defRPr kumimoji="1" sz="21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2pPr>
            <a:lvl3pPr marL="1143000" indent="-228600">
              <a:defRPr kumimoji="1" sz="21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3pPr>
            <a:lvl4pPr marL="1600200" indent="-228600">
              <a:defRPr kumimoji="1" sz="21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4pPr>
            <a:lvl5pPr marL="2057400" indent="-228600">
              <a:defRPr kumimoji="1" sz="21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1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1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1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1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9pPr>
          </a:lstStyle>
          <a:p>
            <a:endParaRPr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D80A101-1A20-44C1-A945-2E8AF24EEF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953" y="1279730"/>
            <a:ext cx="4710628" cy="252705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949D6584-302C-469A-A257-21386235D333}"/>
              </a:ext>
            </a:extLst>
          </p:cNvPr>
          <p:cNvSpPr txBox="1"/>
          <p:nvPr/>
        </p:nvSpPr>
        <p:spPr>
          <a:xfrm>
            <a:off x="5509568" y="2184908"/>
            <a:ext cx="2971504" cy="4524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fontAlgn="t">
              <a:lnSpc>
                <a:spcPct val="13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导入主要目标体的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igs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文件；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6EA1171-5DDC-4C2E-8A21-77D9E025EB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952" y="4016159"/>
            <a:ext cx="4710629" cy="2527057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207CD546-34FB-41D9-9F30-8E653A8D2284}"/>
              </a:ext>
            </a:extLst>
          </p:cNvPr>
          <p:cNvSpPr txBox="1"/>
          <p:nvPr/>
        </p:nvSpPr>
        <p:spPr>
          <a:xfrm>
            <a:off x="5684946" y="5053471"/>
            <a:ext cx="2971504" cy="4524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fontAlgn="t">
              <a:lnSpc>
                <a:spcPct val="13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成功导入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igs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文件；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组合 41"/>
          <p:cNvGrpSpPr/>
          <p:nvPr/>
        </p:nvGrpSpPr>
        <p:grpSpPr>
          <a:xfrm>
            <a:off x="-295095" y="71521"/>
            <a:ext cx="9298830" cy="948909"/>
            <a:chOff x="-278258" y="154358"/>
            <a:chExt cx="9298830" cy="948909"/>
          </a:xfrm>
        </p:grpSpPr>
        <p:cxnSp>
          <p:nvCxnSpPr>
            <p:cNvPr id="43" name="直接连接符 42"/>
            <p:cNvCxnSpPr/>
            <p:nvPr/>
          </p:nvCxnSpPr>
          <p:spPr>
            <a:xfrm>
              <a:off x="5342024" y="1009081"/>
              <a:ext cx="3673642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4" name="图片 4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28088" y="154358"/>
              <a:ext cx="2892484" cy="798359"/>
            </a:xfrm>
            <a:prstGeom prst="rect">
              <a:avLst/>
            </a:prstGeom>
          </p:spPr>
        </p:pic>
        <p:sp>
          <p:nvSpPr>
            <p:cNvPr id="45" name="矩形 44"/>
            <p:cNvSpPr/>
            <p:nvPr/>
          </p:nvSpPr>
          <p:spPr>
            <a:xfrm flipV="1">
              <a:off x="240633" y="1011588"/>
              <a:ext cx="5277852" cy="91679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6" name="标题 1"/>
            <p:cNvSpPr/>
            <p:nvPr/>
          </p:nvSpPr>
          <p:spPr bwMode="auto">
            <a:xfrm>
              <a:off x="-278258" y="447093"/>
              <a:ext cx="5491480" cy="593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l">
                <a:lnSpc>
                  <a:spcPct val="100000"/>
                </a:lnSpc>
                <a:buClrTx/>
                <a:buFontTx/>
                <a:buNone/>
              </a:pPr>
              <a:r>
                <a:rPr lang="en-US" altLang="zh-CN" sz="26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      1.4 </a:t>
              </a:r>
              <a:r>
                <a:rPr kumimoji="0" lang="en-US" altLang="zh-CN" sz="26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GID</a:t>
              </a:r>
              <a:r>
                <a:rPr kumimoji="0" lang="zh-CN" altLang="en-US" sz="26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网格剖分</a:t>
              </a:r>
              <a:endParaRPr lang="zh-CN" altLang="en-US" sz="26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</p:grpSp>
      <p:sp>
        <p:nvSpPr>
          <p:cNvPr id="3" name="Rectangle 101"/>
          <p:cNvSpPr>
            <a:spLocks noChangeArrowheads="1"/>
          </p:cNvSpPr>
          <p:nvPr/>
        </p:nvSpPr>
        <p:spPr bwMode="auto">
          <a:xfrm>
            <a:off x="348615" y="1185545"/>
            <a:ext cx="8386445" cy="5567045"/>
          </a:xfrm>
          <a:prstGeom prst="rect">
            <a:avLst/>
          </a:prstGeom>
          <a:noFill/>
          <a:ln w="15875">
            <a:solidFill>
              <a:srgbClr val="0000FF"/>
            </a:solidFill>
            <a:prstDash val="lgDash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 sz="21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1pPr>
            <a:lvl2pPr marL="742950" indent="-285750">
              <a:defRPr kumimoji="1" sz="21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2pPr>
            <a:lvl3pPr marL="1143000" indent="-228600">
              <a:defRPr kumimoji="1" sz="21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3pPr>
            <a:lvl4pPr marL="1600200" indent="-228600">
              <a:defRPr kumimoji="1" sz="21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4pPr>
            <a:lvl5pPr marL="2057400" indent="-228600">
              <a:defRPr kumimoji="1" sz="21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1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1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1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1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9pPr>
          </a:lstStyle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729DA8A-C7A7-49C9-A9B7-3200D62B4D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700" y="1308582"/>
            <a:ext cx="4714043" cy="252888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C6B4D05-D8FE-4E82-A9DF-8017C5483A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700" y="4061044"/>
            <a:ext cx="4714044" cy="2528888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ABE5AAD3-C842-4CF9-8737-E3554244535D}"/>
              </a:ext>
            </a:extLst>
          </p:cNvPr>
          <p:cNvSpPr txBox="1"/>
          <p:nvPr/>
        </p:nvSpPr>
        <p:spPr>
          <a:xfrm>
            <a:off x="6069282" y="5035716"/>
            <a:ext cx="1488211" cy="4524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fontAlgn="t">
              <a:lnSpc>
                <a:spcPct val="13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网格剖分；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DADF1668-701F-4A05-A704-0510BA07BA0A}"/>
              </a:ext>
            </a:extLst>
          </p:cNvPr>
          <p:cNvSpPr txBox="1"/>
          <p:nvPr/>
        </p:nvSpPr>
        <p:spPr>
          <a:xfrm>
            <a:off x="6069282" y="2187464"/>
            <a:ext cx="1488211" cy="4524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fontAlgn="t">
              <a:lnSpc>
                <a:spcPct val="13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重新生成体；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组合 41"/>
          <p:cNvGrpSpPr/>
          <p:nvPr/>
        </p:nvGrpSpPr>
        <p:grpSpPr>
          <a:xfrm>
            <a:off x="-295095" y="71521"/>
            <a:ext cx="9298830" cy="948909"/>
            <a:chOff x="-278258" y="154358"/>
            <a:chExt cx="9298830" cy="948909"/>
          </a:xfrm>
        </p:grpSpPr>
        <p:cxnSp>
          <p:nvCxnSpPr>
            <p:cNvPr id="43" name="直接连接符 42"/>
            <p:cNvCxnSpPr/>
            <p:nvPr/>
          </p:nvCxnSpPr>
          <p:spPr>
            <a:xfrm>
              <a:off x="5342024" y="1009081"/>
              <a:ext cx="3673642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4" name="图片 4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28088" y="154358"/>
              <a:ext cx="2892484" cy="798359"/>
            </a:xfrm>
            <a:prstGeom prst="rect">
              <a:avLst/>
            </a:prstGeom>
          </p:spPr>
        </p:pic>
        <p:sp>
          <p:nvSpPr>
            <p:cNvPr id="45" name="矩形 44"/>
            <p:cNvSpPr/>
            <p:nvPr/>
          </p:nvSpPr>
          <p:spPr>
            <a:xfrm flipV="1">
              <a:off x="240633" y="1011588"/>
              <a:ext cx="5277852" cy="91679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6" name="标题 1"/>
            <p:cNvSpPr/>
            <p:nvPr/>
          </p:nvSpPr>
          <p:spPr bwMode="auto">
            <a:xfrm>
              <a:off x="-278258" y="447093"/>
              <a:ext cx="5491480" cy="593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l">
                <a:lnSpc>
                  <a:spcPct val="100000"/>
                </a:lnSpc>
                <a:buClrTx/>
                <a:buFontTx/>
                <a:buNone/>
              </a:pPr>
              <a:r>
                <a:rPr lang="en-US" altLang="zh-CN" sz="26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      1.4 </a:t>
              </a:r>
              <a:r>
                <a:rPr kumimoji="0" lang="en-US" altLang="zh-CN" sz="26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GID</a:t>
              </a:r>
              <a:r>
                <a:rPr kumimoji="0" lang="zh-CN" altLang="en-US" sz="26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网格剖分</a:t>
              </a:r>
              <a:endParaRPr lang="zh-CN" altLang="en-US" sz="26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</p:grpSp>
      <p:sp>
        <p:nvSpPr>
          <p:cNvPr id="3" name="Rectangle 101"/>
          <p:cNvSpPr>
            <a:spLocks noChangeArrowheads="1"/>
          </p:cNvSpPr>
          <p:nvPr/>
        </p:nvSpPr>
        <p:spPr bwMode="auto">
          <a:xfrm>
            <a:off x="348615" y="1185545"/>
            <a:ext cx="8386445" cy="5567045"/>
          </a:xfrm>
          <a:prstGeom prst="rect">
            <a:avLst/>
          </a:prstGeom>
          <a:noFill/>
          <a:ln w="15875">
            <a:solidFill>
              <a:srgbClr val="0000FF"/>
            </a:solidFill>
            <a:prstDash val="lgDash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 sz="21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1pPr>
            <a:lvl2pPr marL="742950" indent="-285750">
              <a:defRPr kumimoji="1" sz="21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2pPr>
            <a:lvl3pPr marL="1143000" indent="-228600">
              <a:defRPr kumimoji="1" sz="21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3pPr>
            <a:lvl4pPr marL="1600200" indent="-228600">
              <a:defRPr kumimoji="1" sz="21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4pPr>
            <a:lvl5pPr marL="2057400" indent="-228600">
              <a:defRPr kumimoji="1" sz="21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1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1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1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1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9pPr>
          </a:lstStyle>
          <a:p>
            <a:endParaRPr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CE7F743-A5A8-433E-BC42-833823736E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752" y="1342275"/>
            <a:ext cx="4854993" cy="260450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25DB86D-C6C1-49B2-BCD1-3168C54BD5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753" y="4056957"/>
            <a:ext cx="4854993" cy="2604501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201597CA-8450-4B78-8C20-9C510E1573A3}"/>
              </a:ext>
            </a:extLst>
          </p:cNvPr>
          <p:cNvSpPr txBox="1"/>
          <p:nvPr/>
        </p:nvSpPr>
        <p:spPr>
          <a:xfrm>
            <a:off x="6069282" y="2187464"/>
            <a:ext cx="1488211" cy="4524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fontAlgn="t">
              <a:lnSpc>
                <a:spcPct val="13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导入体；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2D27269-D993-47D8-8052-7CF26B6C1BC7}"/>
              </a:ext>
            </a:extLst>
          </p:cNvPr>
          <p:cNvSpPr txBox="1"/>
          <p:nvPr/>
        </p:nvSpPr>
        <p:spPr>
          <a:xfrm>
            <a:off x="6069282" y="5035716"/>
            <a:ext cx="1488211" cy="4524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fontAlgn="t">
              <a:lnSpc>
                <a:spcPct val="13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网格剖分；</a:t>
            </a:r>
          </a:p>
        </p:txBody>
      </p:sp>
    </p:spTree>
    <p:extLst>
      <p:ext uri="{BB962C8B-B14F-4D97-AF65-F5344CB8AC3E}">
        <p14:creationId xmlns:p14="http://schemas.microsoft.com/office/powerpoint/2010/main" val="19803704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5342024" y="1009081"/>
            <a:ext cx="3673642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7592" y="230688"/>
            <a:ext cx="2717646" cy="750103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 flipV="1">
            <a:off x="240633" y="1011588"/>
            <a:ext cx="5277852" cy="91679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" name="Rectangle 79"/>
          <p:cNvSpPr>
            <a:spLocks noChangeArrowheads="1"/>
          </p:cNvSpPr>
          <p:nvPr/>
        </p:nvSpPr>
        <p:spPr bwMode="auto">
          <a:xfrm>
            <a:off x="0" y="9525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12" name="Rectangle 5"/>
          <p:cNvSpPr>
            <a:spLocks noChangeArrowheads="1"/>
          </p:cNvSpPr>
          <p:nvPr/>
        </p:nvSpPr>
        <p:spPr bwMode="auto">
          <a:xfrm>
            <a:off x="0" y="4953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8" name="Rectangle 1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30" name="Rectangle 19"/>
          <p:cNvSpPr>
            <a:spLocks noChangeArrowheads="1"/>
          </p:cNvSpPr>
          <p:nvPr/>
        </p:nvSpPr>
        <p:spPr bwMode="auto">
          <a:xfrm>
            <a:off x="0" y="4857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0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9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32" name="Rectangle 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15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36" name="Rectangle 1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38" name="Rectangle 1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40" name="Rectangle 1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42" name="Rectangle 2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2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4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7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43013" name="Rectangle 2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43015" name="Rectangle 2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18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43008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43010" name="Rectangle 1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43012" name="Rectangle 1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43018" name="Rectangle 1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43020" name="Rectangle 1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43029" name="Rectangle 2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43031" name="Rectangle 2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43033" name="Rectangle 3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43035" name="Rectangle 3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43037" name="Rectangle 3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43039" name="Rectangle 3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43017" name="Rectangle 3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43021" name="Rectangle 4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43023" name="Rectangle 4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48" name="Rectangle 2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50" name="Rectangle 2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52" name="Rectangle 2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688C3C61-6EB9-4B93-8F88-57B5D2440459}"/>
              </a:ext>
            </a:extLst>
          </p:cNvPr>
          <p:cNvSpPr txBox="1"/>
          <p:nvPr/>
        </p:nvSpPr>
        <p:spPr>
          <a:xfrm>
            <a:off x="2071175" y="2367749"/>
            <a:ext cx="5820142" cy="523220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GeoModeller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模型导入</a:t>
            </a:r>
            <a:r>
              <a:rPr lang="en-US" altLang="zh-CN" sz="2800" b="1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Comsol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2C0C37F2-A675-475D-ACA6-02CF456B140D}"/>
              </a:ext>
            </a:extLst>
          </p:cNvPr>
          <p:cNvGrpSpPr/>
          <p:nvPr/>
        </p:nvGrpSpPr>
        <p:grpSpPr>
          <a:xfrm>
            <a:off x="1237657" y="2360526"/>
            <a:ext cx="630077" cy="468888"/>
            <a:chOff x="349890" y="4797608"/>
            <a:chExt cx="630077" cy="468888"/>
          </a:xfrm>
        </p:grpSpPr>
        <p:sp>
          <p:nvSpPr>
            <p:cNvPr id="53" name="AutoShape 33">
              <a:extLst>
                <a:ext uri="{FF2B5EF4-FFF2-40B4-BE49-F238E27FC236}">
                  <a16:creationId xmlns:a16="http://schemas.microsoft.com/office/drawing/2014/main" id="{D220C904-4D2E-4C8E-A94F-19AEFFCD0C21}"/>
                </a:ext>
              </a:extLst>
            </p:cNvPr>
            <p:cNvSpPr>
              <a:spLocks noChangeAspect="1" noChangeArrowheads="1"/>
            </p:cNvSpPr>
            <p:nvPr/>
          </p:nvSpPr>
          <p:spPr bwMode="gray">
            <a:xfrm>
              <a:off x="349890" y="4797608"/>
              <a:ext cx="630077" cy="468888"/>
            </a:xfrm>
            <a:prstGeom prst="hexagon">
              <a:avLst>
                <a:gd name="adj" fmla="val 28881"/>
                <a:gd name="vf" fmla="val 115470"/>
              </a:avLst>
            </a:prstGeom>
            <a:gradFill rotWithShape="1">
              <a:gsLst>
                <a:gs pos="0">
                  <a:srgbClr val="E6E6E6"/>
                </a:gs>
                <a:gs pos="7500">
                  <a:srgbClr val="7D8496"/>
                </a:gs>
                <a:gs pos="26500">
                  <a:srgbClr val="E6E6E6"/>
                </a:gs>
                <a:gs pos="34000">
                  <a:srgbClr val="7D8496"/>
                </a:gs>
                <a:gs pos="46500">
                  <a:srgbClr val="E6E6E6"/>
                </a:gs>
                <a:gs pos="50000">
                  <a:srgbClr val="FFFFFF"/>
                </a:gs>
                <a:gs pos="53500">
                  <a:srgbClr val="E6E6E6"/>
                </a:gs>
                <a:gs pos="66000">
                  <a:srgbClr val="7D8496"/>
                </a:gs>
                <a:gs pos="73500">
                  <a:srgbClr val="E6E6E6"/>
                </a:gs>
                <a:gs pos="92500">
                  <a:srgbClr val="7D8496"/>
                </a:gs>
                <a:gs pos="100000">
                  <a:srgbClr val="E6E6E6"/>
                </a:gs>
              </a:gsLst>
              <a:lin ang="2700000" scaled="1"/>
            </a:gradFill>
            <a:ln w="9525">
              <a:solidFill>
                <a:srgbClr val="C0C0C0"/>
              </a:solidFill>
              <a:miter lim="800000"/>
            </a:ln>
          </p:spPr>
          <p:txBody>
            <a:bodyPr wrap="none" anchor="ctr"/>
            <a:lstStyle/>
            <a:p>
              <a:pPr algn="l"/>
              <a:endParaRPr lang="zh-CN" altLang="en-US" sz="2800" dirty="0"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  <p:sp>
          <p:nvSpPr>
            <p:cNvPr id="54" name="AutoShape 34">
              <a:extLst>
                <a:ext uri="{FF2B5EF4-FFF2-40B4-BE49-F238E27FC236}">
                  <a16:creationId xmlns:a16="http://schemas.microsoft.com/office/drawing/2014/main" id="{F56CB44F-0530-4205-837A-C2F59C016766}"/>
                </a:ext>
              </a:extLst>
            </p:cNvPr>
            <p:cNvSpPr>
              <a:spLocks noChangeAspect="1" noChangeArrowheads="1"/>
            </p:cNvSpPr>
            <p:nvPr/>
          </p:nvSpPr>
          <p:spPr bwMode="gray">
            <a:xfrm>
              <a:off x="388150" y="4816659"/>
              <a:ext cx="553556" cy="413068"/>
            </a:xfrm>
            <a:prstGeom prst="hexagon">
              <a:avLst>
                <a:gd name="adj" fmla="val 28814"/>
                <a:gd name="vf" fmla="val 115470"/>
              </a:avLst>
            </a:prstGeom>
            <a:solidFill>
              <a:srgbClr val="C000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r>
                <a:rPr lang="en-US" altLang="zh-CN" sz="2800" dirty="0">
                  <a:solidFill>
                    <a:schemeClr val="bg1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2</a:t>
              </a:r>
            </a:p>
          </p:txBody>
        </p:sp>
      </p:grpSp>
      <p:pic>
        <p:nvPicPr>
          <p:cNvPr id="55" name="图片 54">
            <a:extLst>
              <a:ext uri="{FF2B5EF4-FFF2-40B4-BE49-F238E27FC236}">
                <a16:creationId xmlns:a16="http://schemas.microsoft.com/office/drawing/2014/main" id="{C5AFCAC9-4DB1-4B86-B08C-ACF0E34983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717025"/>
            <a:ext cx="9144000" cy="3114744"/>
          </a:xfrm>
          <a:prstGeom prst="rect">
            <a:avLst/>
          </a:prstGeom>
          <a:noFill/>
          <a:effectLst>
            <a:softEdge rad="76200"/>
          </a:effectLst>
        </p:spPr>
      </p:pic>
    </p:spTree>
    <p:extLst>
      <p:ext uri="{BB962C8B-B14F-4D97-AF65-F5344CB8AC3E}">
        <p14:creationId xmlns:p14="http://schemas.microsoft.com/office/powerpoint/2010/main" val="41914274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组合 41"/>
          <p:cNvGrpSpPr/>
          <p:nvPr/>
        </p:nvGrpSpPr>
        <p:grpSpPr>
          <a:xfrm>
            <a:off x="-295095" y="71521"/>
            <a:ext cx="9298830" cy="948909"/>
            <a:chOff x="-278258" y="154358"/>
            <a:chExt cx="9298830" cy="948909"/>
          </a:xfrm>
        </p:grpSpPr>
        <p:cxnSp>
          <p:nvCxnSpPr>
            <p:cNvPr id="43" name="直接连接符 42"/>
            <p:cNvCxnSpPr/>
            <p:nvPr/>
          </p:nvCxnSpPr>
          <p:spPr>
            <a:xfrm>
              <a:off x="5342024" y="1009081"/>
              <a:ext cx="3673642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4" name="图片 4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28088" y="154358"/>
              <a:ext cx="2892484" cy="798359"/>
            </a:xfrm>
            <a:prstGeom prst="rect">
              <a:avLst/>
            </a:prstGeom>
          </p:spPr>
        </p:pic>
        <p:sp>
          <p:nvSpPr>
            <p:cNvPr id="45" name="矩形 44"/>
            <p:cNvSpPr/>
            <p:nvPr/>
          </p:nvSpPr>
          <p:spPr>
            <a:xfrm flipV="1">
              <a:off x="240633" y="1011588"/>
              <a:ext cx="5277852" cy="91679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6" name="标题 1"/>
            <p:cNvSpPr/>
            <p:nvPr/>
          </p:nvSpPr>
          <p:spPr bwMode="auto">
            <a:xfrm>
              <a:off x="-278258" y="447093"/>
              <a:ext cx="5491480" cy="593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l">
                <a:lnSpc>
                  <a:spcPct val="100000"/>
                </a:lnSpc>
                <a:buClrTx/>
                <a:buFontTx/>
                <a:buNone/>
              </a:pPr>
              <a:r>
                <a:rPr lang="en-US" altLang="zh-CN" sz="26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    2.1 </a:t>
              </a:r>
              <a:r>
                <a:rPr lang="en-US" altLang="zh-CN" sz="2600" b="1" dirty="0" err="1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Comsol</a:t>
              </a:r>
              <a:r>
                <a:rPr lang="zh-CN" altLang="en-US" sz="26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模型的导入</a:t>
              </a: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8C9814EF-D53A-4DEE-90E7-7C35446E60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796" y="1290908"/>
            <a:ext cx="8374553" cy="4492598"/>
          </a:xfrm>
          <a:prstGeom prst="rect">
            <a:avLst/>
          </a:prstGeom>
        </p:spPr>
      </p:pic>
      <p:sp>
        <p:nvSpPr>
          <p:cNvPr id="11" name="Rectangle 101">
            <a:extLst>
              <a:ext uri="{FF2B5EF4-FFF2-40B4-BE49-F238E27FC236}">
                <a16:creationId xmlns:a16="http://schemas.microsoft.com/office/drawing/2014/main" id="{B050B652-3E6F-4533-B6A6-E0A9DB73AB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70159" y="6062885"/>
            <a:ext cx="1231489" cy="607597"/>
          </a:xfrm>
          <a:prstGeom prst="rect">
            <a:avLst/>
          </a:prstGeom>
          <a:noFill/>
          <a:ln w="15875">
            <a:solidFill>
              <a:srgbClr val="0000FF"/>
            </a:solidFill>
            <a:prstDash val="lgDash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 sz="21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1pPr>
            <a:lvl2pPr marL="742950" indent="-285750">
              <a:defRPr kumimoji="1" sz="21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2pPr>
            <a:lvl3pPr marL="1143000" indent="-228600">
              <a:defRPr kumimoji="1" sz="21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3pPr>
            <a:lvl4pPr marL="1600200" indent="-228600">
              <a:defRPr kumimoji="1" sz="21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4pPr>
            <a:lvl5pPr marL="2057400" indent="-228600">
              <a:defRPr kumimoji="1" sz="21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1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1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1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1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9pPr>
          </a:lstStyle>
          <a:p>
            <a:r>
              <a:rPr lang="zh-CN" altLang="en-US" dirty="0"/>
              <a:t>导入模型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组合 41"/>
          <p:cNvGrpSpPr/>
          <p:nvPr/>
        </p:nvGrpSpPr>
        <p:grpSpPr>
          <a:xfrm>
            <a:off x="-295095" y="71521"/>
            <a:ext cx="9298830" cy="948909"/>
            <a:chOff x="-278258" y="154358"/>
            <a:chExt cx="9298830" cy="948909"/>
          </a:xfrm>
        </p:grpSpPr>
        <p:cxnSp>
          <p:nvCxnSpPr>
            <p:cNvPr id="43" name="直接连接符 42"/>
            <p:cNvCxnSpPr/>
            <p:nvPr/>
          </p:nvCxnSpPr>
          <p:spPr>
            <a:xfrm>
              <a:off x="5342024" y="1009081"/>
              <a:ext cx="3673642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4" name="图片 4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28088" y="154358"/>
              <a:ext cx="2892484" cy="798359"/>
            </a:xfrm>
            <a:prstGeom prst="rect">
              <a:avLst/>
            </a:prstGeom>
          </p:spPr>
        </p:pic>
        <p:sp>
          <p:nvSpPr>
            <p:cNvPr id="45" name="矩形 44"/>
            <p:cNvSpPr/>
            <p:nvPr/>
          </p:nvSpPr>
          <p:spPr>
            <a:xfrm flipV="1">
              <a:off x="240633" y="1011588"/>
              <a:ext cx="5277852" cy="91679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6" name="标题 1"/>
            <p:cNvSpPr/>
            <p:nvPr/>
          </p:nvSpPr>
          <p:spPr bwMode="auto">
            <a:xfrm>
              <a:off x="-278258" y="447093"/>
              <a:ext cx="5491480" cy="593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l">
                <a:lnSpc>
                  <a:spcPct val="100000"/>
                </a:lnSpc>
                <a:buClrTx/>
                <a:buFontTx/>
                <a:buNone/>
              </a:pPr>
              <a:r>
                <a:rPr lang="en-US" altLang="zh-CN" sz="26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    2.1 </a:t>
              </a:r>
              <a:r>
                <a:rPr lang="en-US" altLang="zh-CN" sz="2600" b="1" dirty="0" err="1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Comsol</a:t>
              </a:r>
              <a:r>
                <a:rPr lang="zh-CN" altLang="en-US" sz="26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模型的导入</a:t>
              </a:r>
            </a:p>
          </p:txBody>
        </p:sp>
      </p:grpSp>
      <p:sp>
        <p:nvSpPr>
          <p:cNvPr id="4" name="Rectangle 101"/>
          <p:cNvSpPr>
            <a:spLocks noChangeArrowheads="1"/>
          </p:cNvSpPr>
          <p:nvPr/>
        </p:nvSpPr>
        <p:spPr bwMode="auto">
          <a:xfrm>
            <a:off x="683580" y="6144993"/>
            <a:ext cx="7492753" cy="607597"/>
          </a:xfrm>
          <a:prstGeom prst="rect">
            <a:avLst/>
          </a:prstGeom>
          <a:noFill/>
          <a:ln w="15875">
            <a:solidFill>
              <a:srgbClr val="0000FF"/>
            </a:solidFill>
            <a:prstDash val="lgDash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 sz="21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1pPr>
            <a:lvl2pPr marL="742950" indent="-285750">
              <a:defRPr kumimoji="1" sz="21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2pPr>
            <a:lvl3pPr marL="1143000" indent="-228600">
              <a:defRPr kumimoji="1" sz="21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3pPr>
            <a:lvl4pPr marL="1600200" indent="-228600">
              <a:defRPr kumimoji="1" sz="21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4pPr>
            <a:lvl5pPr marL="2057400" indent="-228600">
              <a:defRPr kumimoji="1" sz="21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1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1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1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1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9pPr>
          </a:lstStyle>
          <a:p>
            <a:r>
              <a:rPr lang="zh-CN" altLang="en-US" dirty="0"/>
              <a:t>直接进行网格剖分，检查体是否有问题，此时单元数为</a:t>
            </a:r>
            <a:r>
              <a:rPr lang="en-US" altLang="zh-CN" dirty="0"/>
              <a:t>158638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2DD73CF-2C20-4923-BE93-47B90C067F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20" y="1185545"/>
            <a:ext cx="8937009" cy="4794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9740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组合 41"/>
          <p:cNvGrpSpPr/>
          <p:nvPr/>
        </p:nvGrpSpPr>
        <p:grpSpPr>
          <a:xfrm>
            <a:off x="-295095" y="71521"/>
            <a:ext cx="9298830" cy="948909"/>
            <a:chOff x="-278258" y="154358"/>
            <a:chExt cx="9298830" cy="948909"/>
          </a:xfrm>
        </p:grpSpPr>
        <p:cxnSp>
          <p:nvCxnSpPr>
            <p:cNvPr id="43" name="直接连接符 42"/>
            <p:cNvCxnSpPr/>
            <p:nvPr/>
          </p:nvCxnSpPr>
          <p:spPr>
            <a:xfrm>
              <a:off x="5342024" y="1009081"/>
              <a:ext cx="3673642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4" name="图片 4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28088" y="154358"/>
              <a:ext cx="2892484" cy="798359"/>
            </a:xfrm>
            <a:prstGeom prst="rect">
              <a:avLst/>
            </a:prstGeom>
          </p:spPr>
        </p:pic>
        <p:sp>
          <p:nvSpPr>
            <p:cNvPr id="45" name="矩形 44"/>
            <p:cNvSpPr/>
            <p:nvPr/>
          </p:nvSpPr>
          <p:spPr>
            <a:xfrm flipV="1">
              <a:off x="240633" y="1011588"/>
              <a:ext cx="5277852" cy="91679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6" name="标题 1"/>
            <p:cNvSpPr/>
            <p:nvPr/>
          </p:nvSpPr>
          <p:spPr bwMode="auto">
            <a:xfrm>
              <a:off x="-278258" y="447093"/>
              <a:ext cx="5491480" cy="593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l">
                <a:lnSpc>
                  <a:spcPct val="100000"/>
                </a:lnSpc>
                <a:buClrTx/>
                <a:buFontTx/>
                <a:buNone/>
              </a:pPr>
              <a:r>
                <a:rPr lang="en-US" altLang="zh-CN" sz="26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    2.2 </a:t>
              </a:r>
              <a:r>
                <a:rPr lang="en-US" altLang="zh-CN" sz="2400" b="1" dirty="0" err="1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Comsol</a:t>
              </a:r>
              <a:r>
                <a:rPr lang="zh-CN" altLang="en-US" sz="24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模型的重建</a:t>
              </a:r>
              <a:endParaRPr lang="zh-CN" altLang="en-US" sz="26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FDDC4429-6F87-4EA8-A93C-5427FFB930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796" y="1194432"/>
            <a:ext cx="8588316" cy="4607273"/>
          </a:xfrm>
          <a:prstGeom prst="rect">
            <a:avLst/>
          </a:prstGeom>
        </p:spPr>
      </p:pic>
      <p:sp>
        <p:nvSpPr>
          <p:cNvPr id="11" name="Rectangle 101">
            <a:extLst>
              <a:ext uri="{FF2B5EF4-FFF2-40B4-BE49-F238E27FC236}">
                <a16:creationId xmlns:a16="http://schemas.microsoft.com/office/drawing/2014/main" id="{5EA02EE5-FB98-4AF9-91FD-402CC7A19D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02672" y="6100605"/>
            <a:ext cx="7031114" cy="607597"/>
          </a:xfrm>
          <a:prstGeom prst="rect">
            <a:avLst/>
          </a:prstGeom>
          <a:noFill/>
          <a:ln w="15875">
            <a:solidFill>
              <a:srgbClr val="0000FF"/>
            </a:solidFill>
            <a:prstDash val="lgDash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 sz="21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1pPr>
            <a:lvl2pPr marL="742950" indent="-285750">
              <a:defRPr kumimoji="1" sz="21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2pPr>
            <a:lvl3pPr marL="1143000" indent="-228600">
              <a:defRPr kumimoji="1" sz="21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3pPr>
            <a:lvl4pPr marL="1600200" indent="-228600">
              <a:defRPr kumimoji="1" sz="21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4pPr>
            <a:lvl5pPr marL="2057400" indent="-228600">
              <a:defRPr kumimoji="1" sz="21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1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1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1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1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9pPr>
          </a:lstStyle>
          <a:p>
            <a:r>
              <a:rPr lang="zh-CN" altLang="en-US" dirty="0"/>
              <a:t>重新建立大地、空气、接受、发射域，重建恢复三维模型</a:t>
            </a:r>
          </a:p>
        </p:txBody>
      </p:sp>
    </p:spTree>
    <p:extLst>
      <p:ext uri="{BB962C8B-B14F-4D97-AF65-F5344CB8AC3E}">
        <p14:creationId xmlns:p14="http://schemas.microsoft.com/office/powerpoint/2010/main" val="26220544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5342024" y="1009081"/>
            <a:ext cx="3673642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8088" y="154358"/>
            <a:ext cx="2892484" cy="798359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 flipV="1">
            <a:off x="240633" y="1011588"/>
            <a:ext cx="5277852" cy="91679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" name="标题 1"/>
          <p:cNvSpPr/>
          <p:nvPr/>
        </p:nvSpPr>
        <p:spPr bwMode="auto">
          <a:xfrm>
            <a:off x="97790" y="358775"/>
            <a:ext cx="5932805" cy="59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l">
              <a:lnSpc>
                <a:spcPct val="100000"/>
              </a:lnSpc>
              <a:buClrTx/>
              <a:buFontTx/>
              <a:buNone/>
            </a:pPr>
            <a:r>
              <a:rPr lang="en-US" altLang="zh-CN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2.2 </a:t>
            </a:r>
            <a:r>
              <a:rPr lang="en-US" altLang="zh-CN" sz="2800" b="1" dirty="0" err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Comsol</a:t>
            </a:r>
            <a:r>
              <a:rPr lang="zh-CN" altLang="en-US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模型的重建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BD598F03-AD42-4B8F-AD6D-FE99EA196F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128" y="1429941"/>
            <a:ext cx="4021587" cy="2157414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6702A7B7-AAD4-44F8-A23A-1A47E2A4AE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128" y="4028326"/>
            <a:ext cx="4021585" cy="2157413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9CDC5332-A934-4C6F-AA57-D8D7B1E7C1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7178" y="4051852"/>
            <a:ext cx="4187067" cy="2246187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C508EEEF-2F37-45C6-9DA0-DC985C9370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28598" y="1454466"/>
            <a:ext cx="4187068" cy="224618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5342024" y="1009081"/>
            <a:ext cx="3673642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7592" y="230688"/>
            <a:ext cx="2717646" cy="750103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 flipV="1">
            <a:off x="240633" y="1011588"/>
            <a:ext cx="5277852" cy="91679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" name="标题 1"/>
          <p:cNvSpPr/>
          <p:nvPr/>
        </p:nvSpPr>
        <p:spPr bwMode="auto">
          <a:xfrm>
            <a:off x="173735" y="398463"/>
            <a:ext cx="7541345" cy="59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l">
              <a:lnSpc>
                <a:spcPct val="100000"/>
              </a:lnSpc>
              <a:buClrTx/>
              <a:buFontTx/>
              <a:buNone/>
            </a:pPr>
            <a:r>
              <a:rPr lang="en-US" altLang="zh-CN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2.3 </a:t>
            </a:r>
            <a:r>
              <a:rPr lang="zh-CN" altLang="en-US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模型重建后的数值测试</a:t>
            </a:r>
            <a:endParaRPr lang="zh-CN" altLang="en-US" sz="28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Rectangle 79"/>
          <p:cNvSpPr>
            <a:spLocks noChangeArrowheads="1"/>
          </p:cNvSpPr>
          <p:nvPr/>
        </p:nvSpPr>
        <p:spPr bwMode="auto">
          <a:xfrm>
            <a:off x="0" y="9525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12" name="Rectangle 5"/>
          <p:cNvSpPr>
            <a:spLocks noChangeArrowheads="1"/>
          </p:cNvSpPr>
          <p:nvPr/>
        </p:nvSpPr>
        <p:spPr bwMode="auto">
          <a:xfrm>
            <a:off x="0" y="4953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8" name="Rectangle 1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30" name="Rectangle 19"/>
          <p:cNvSpPr>
            <a:spLocks noChangeArrowheads="1"/>
          </p:cNvSpPr>
          <p:nvPr/>
        </p:nvSpPr>
        <p:spPr bwMode="auto">
          <a:xfrm>
            <a:off x="0" y="4857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0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9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32" name="Rectangle 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15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36" name="Rectangle 1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38" name="Rectangle 1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40" name="Rectangle 1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42" name="Rectangle 2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2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4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7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43013" name="Rectangle 2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43015" name="Rectangle 2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18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43008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43010" name="Rectangle 1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43012" name="Rectangle 1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43018" name="Rectangle 1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43020" name="Rectangle 1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43029" name="Rectangle 2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43031" name="Rectangle 2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43033" name="Rectangle 3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43035" name="Rectangle 3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43037" name="Rectangle 3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43039" name="Rectangle 3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43017" name="Rectangle 3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43021" name="Rectangle 4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43023" name="Rectangle 4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48" name="Rectangle 2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50" name="Rectangle 2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52" name="Rectangle 2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9FA7EDA6-365B-4800-9012-752E34729E4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741" y="1129807"/>
            <a:ext cx="2621109" cy="258832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15867599-4532-49B8-A03B-B5ED54F7DD7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34"/>
          <a:stretch/>
        </p:blipFill>
        <p:spPr>
          <a:xfrm>
            <a:off x="680123" y="3867350"/>
            <a:ext cx="3598202" cy="249535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04A8AA44-74A0-4F14-9857-744A99B45A8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34"/>
          <a:stretch/>
        </p:blipFill>
        <p:spPr>
          <a:xfrm>
            <a:off x="4970448" y="3867350"/>
            <a:ext cx="3598201" cy="249535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490342F1-7DAE-409B-B362-47801F4A69D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498" t="1883" r="1163" b="1549"/>
          <a:stretch/>
        </p:blipFill>
        <p:spPr>
          <a:xfrm>
            <a:off x="5342024" y="1223792"/>
            <a:ext cx="2437416" cy="2300874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7433F106-B5B1-42BA-9954-B71854AD276C}"/>
              </a:ext>
            </a:extLst>
          </p:cNvPr>
          <p:cNvSpPr txBox="1"/>
          <p:nvPr/>
        </p:nvSpPr>
        <p:spPr>
          <a:xfrm>
            <a:off x="1871927" y="6459537"/>
            <a:ext cx="1819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Bz</a:t>
            </a:r>
            <a:r>
              <a:rPr lang="zh-CN" altLang="en-US" dirty="0"/>
              <a:t>响应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C351551E-C2AE-40B0-B3BE-6D1C3D598DAF}"/>
              </a:ext>
            </a:extLst>
          </p:cNvPr>
          <p:cNvSpPr txBox="1"/>
          <p:nvPr/>
        </p:nvSpPr>
        <p:spPr>
          <a:xfrm>
            <a:off x="6268883" y="6393024"/>
            <a:ext cx="1819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dBzdt</a:t>
            </a:r>
            <a:r>
              <a:rPr lang="zh-CN" altLang="en-US" dirty="0"/>
              <a:t>响应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5342024" y="1009081"/>
            <a:ext cx="3673642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8088" y="213451"/>
            <a:ext cx="2892484" cy="798359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 flipV="1">
            <a:off x="240633" y="1011588"/>
            <a:ext cx="5277852" cy="91679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" name="TextBox 46"/>
          <p:cNvSpPr txBox="1"/>
          <p:nvPr/>
        </p:nvSpPr>
        <p:spPr>
          <a:xfrm>
            <a:off x="-195597" y="268777"/>
            <a:ext cx="36736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dirty="0">
                <a:solidFill>
                  <a:srgbClr val="C000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汇报提纲</a:t>
            </a:r>
          </a:p>
        </p:txBody>
      </p:sp>
      <p:pic>
        <p:nvPicPr>
          <p:cNvPr id="30" name="图片 29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12" y="5346000"/>
            <a:ext cx="2196000" cy="1512000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0071" y="5332305"/>
            <a:ext cx="2196000" cy="1525695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6079" y="5346000"/>
            <a:ext cx="2196000" cy="1485821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1258" y="5346000"/>
            <a:ext cx="2199634" cy="1512000"/>
          </a:xfrm>
          <a:prstGeom prst="rect">
            <a:avLst/>
          </a:prstGeom>
        </p:spPr>
      </p:pic>
      <p:grpSp>
        <p:nvGrpSpPr>
          <p:cNvPr id="37" name="组合 36"/>
          <p:cNvGrpSpPr/>
          <p:nvPr/>
        </p:nvGrpSpPr>
        <p:grpSpPr>
          <a:xfrm>
            <a:off x="319819" y="1104370"/>
            <a:ext cx="8424936" cy="3658945"/>
            <a:chOff x="511513" y="1126297"/>
            <a:chExt cx="8424936" cy="3658945"/>
          </a:xfrm>
        </p:grpSpPr>
        <p:grpSp>
          <p:nvGrpSpPr>
            <p:cNvPr id="38" name="Group 5"/>
            <p:cNvGrpSpPr/>
            <p:nvPr/>
          </p:nvGrpSpPr>
          <p:grpSpPr bwMode="auto">
            <a:xfrm>
              <a:off x="511513" y="2097217"/>
              <a:ext cx="633413" cy="519113"/>
              <a:chOff x="683" y="1276"/>
              <a:chExt cx="399" cy="327"/>
            </a:xfrm>
          </p:grpSpPr>
          <p:grpSp>
            <p:nvGrpSpPr>
              <p:cNvPr id="72" name="Group 11"/>
              <p:cNvGrpSpPr/>
              <p:nvPr/>
            </p:nvGrpSpPr>
            <p:grpSpPr bwMode="auto">
              <a:xfrm>
                <a:off x="683" y="1284"/>
                <a:ext cx="399" cy="297"/>
                <a:chOff x="1153" y="3553"/>
                <a:chExt cx="389" cy="337"/>
              </a:xfrm>
            </p:grpSpPr>
            <p:sp>
              <p:nvSpPr>
                <p:cNvPr id="74" name="AutoShape 12"/>
                <p:cNvSpPr>
                  <a:spLocks noChangeAspect="1" noChangeArrowheads="1"/>
                </p:cNvSpPr>
                <p:nvPr/>
              </p:nvSpPr>
              <p:spPr bwMode="gray">
                <a:xfrm>
                  <a:off x="1155" y="3555"/>
                  <a:ext cx="387" cy="335"/>
                </a:xfrm>
                <a:prstGeom prst="hexagon">
                  <a:avLst>
                    <a:gd name="adj" fmla="val 28881"/>
                    <a:gd name="vf" fmla="val 115470"/>
                  </a:avLst>
                </a:prstGeom>
                <a:solidFill>
                  <a:srgbClr val="80808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algn="l"/>
                  <a:endParaRPr lang="zh-CN" altLang="en-US" sz="2000">
                    <a:latin typeface="Times New Roman" panose="02020603050405020304" pitchFamily="18" charset="0"/>
                    <a:ea typeface="楷体_GB2312" pitchFamily="49" charset="-122"/>
                  </a:endParaRPr>
                </a:p>
              </p:txBody>
            </p:sp>
            <p:sp>
              <p:nvSpPr>
                <p:cNvPr id="75" name="AutoShape 13"/>
                <p:cNvSpPr>
                  <a:spLocks noChangeAspect="1" noChangeArrowheads="1"/>
                </p:cNvSpPr>
                <p:nvPr/>
              </p:nvSpPr>
              <p:spPr bwMode="gray">
                <a:xfrm>
                  <a:off x="1153" y="3553"/>
                  <a:ext cx="387" cy="335"/>
                </a:xfrm>
                <a:prstGeom prst="hexagon">
                  <a:avLst>
                    <a:gd name="adj" fmla="val 28881"/>
                    <a:gd name="vf" fmla="val 115470"/>
                  </a:avLst>
                </a:prstGeom>
                <a:gradFill rotWithShape="1">
                  <a:gsLst>
                    <a:gs pos="0">
                      <a:srgbClr val="E6E6E6"/>
                    </a:gs>
                    <a:gs pos="7500">
                      <a:srgbClr val="7D8496"/>
                    </a:gs>
                    <a:gs pos="26500">
                      <a:srgbClr val="E6E6E6"/>
                    </a:gs>
                    <a:gs pos="34000">
                      <a:srgbClr val="7D8496"/>
                    </a:gs>
                    <a:gs pos="46500">
                      <a:srgbClr val="E6E6E6"/>
                    </a:gs>
                    <a:gs pos="50000">
                      <a:srgbClr val="FFFFFF"/>
                    </a:gs>
                    <a:gs pos="53500">
                      <a:srgbClr val="E6E6E6"/>
                    </a:gs>
                    <a:gs pos="66000">
                      <a:srgbClr val="7D8496"/>
                    </a:gs>
                    <a:gs pos="73500">
                      <a:srgbClr val="E6E6E6"/>
                    </a:gs>
                    <a:gs pos="92500">
                      <a:srgbClr val="7D8496"/>
                    </a:gs>
                    <a:gs pos="100000">
                      <a:srgbClr val="E6E6E6"/>
                    </a:gs>
                  </a:gsLst>
                  <a:lin ang="2700000" scaled="1"/>
                </a:gradFill>
                <a:ln w="9525">
                  <a:solidFill>
                    <a:srgbClr val="C0C0C0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algn="l"/>
                  <a:endParaRPr lang="zh-CN" altLang="en-US" sz="2000">
                    <a:latin typeface="Times New Roman" panose="02020603050405020304" pitchFamily="18" charset="0"/>
                    <a:ea typeface="楷体_GB2312" pitchFamily="49" charset="-122"/>
                  </a:endParaRPr>
                </a:p>
              </p:txBody>
            </p:sp>
            <p:sp>
              <p:nvSpPr>
                <p:cNvPr id="76" name="AutoShape 14"/>
                <p:cNvSpPr>
                  <a:spLocks noChangeAspect="1" noChangeArrowheads="1"/>
                </p:cNvSpPr>
                <p:nvPr/>
              </p:nvSpPr>
              <p:spPr bwMode="gray">
                <a:xfrm>
                  <a:off x="1175" y="3573"/>
                  <a:ext cx="340" cy="295"/>
                </a:xfrm>
                <a:prstGeom prst="hexagon">
                  <a:avLst>
                    <a:gd name="adj" fmla="val 28814"/>
                    <a:gd name="vf" fmla="val 115470"/>
                  </a:avLst>
                </a:prstGeom>
                <a:solidFill>
                  <a:srgbClr val="C00000"/>
                </a:solidFill>
                <a:ln w="9525">
                  <a:solidFill>
                    <a:schemeClr val="tx1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algn="l"/>
                  <a:endParaRPr lang="zh-CN" altLang="en-US" sz="2000">
                    <a:latin typeface="Times New Roman" panose="02020603050405020304" pitchFamily="18" charset="0"/>
                    <a:ea typeface="楷体_GB2312" pitchFamily="49" charset="-122"/>
                  </a:endParaRPr>
                </a:p>
              </p:txBody>
            </p:sp>
          </p:grpSp>
          <p:sp>
            <p:nvSpPr>
              <p:cNvPr id="73" name="Text Box 15"/>
              <p:cNvSpPr txBox="1">
                <a:spLocks noChangeArrowheads="1"/>
              </p:cNvSpPr>
              <p:nvPr/>
            </p:nvSpPr>
            <p:spPr bwMode="gray">
              <a:xfrm>
                <a:off x="763" y="1276"/>
                <a:ext cx="229" cy="3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kumimoji="1" sz="21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2" charset="-122"/>
                  </a:defRPr>
                </a:lvl1pPr>
                <a:lvl2pPr marL="742950" indent="-285750" eaLnBrk="0" hangingPunct="0">
                  <a:defRPr kumimoji="1" sz="21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2" charset="-122"/>
                  </a:defRPr>
                </a:lvl2pPr>
                <a:lvl3pPr marL="1143000" indent="-228600" eaLnBrk="0" hangingPunct="0">
                  <a:defRPr kumimoji="1" sz="21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2" charset="-122"/>
                  </a:defRPr>
                </a:lvl3pPr>
                <a:lvl4pPr marL="1600200" indent="-228600" eaLnBrk="0" hangingPunct="0">
                  <a:defRPr kumimoji="1" sz="21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2" charset="-122"/>
                  </a:defRPr>
                </a:lvl4pPr>
                <a:lvl5pPr marL="2057400" indent="-228600" eaLnBrk="0" hangingPunct="0">
                  <a:defRPr kumimoji="1" sz="21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2" charset="-122"/>
                  </a:defRPr>
                </a:lvl5pPr>
                <a:lvl6pPr marL="2514600" indent="-228600" algn="ctr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A50021"/>
                  </a:buClr>
                  <a:buFont typeface="Arial Unicode MS" pitchFamily="34" charset="-122"/>
                  <a:defRPr kumimoji="1" sz="21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2" charset="-122"/>
                  </a:defRPr>
                </a:lvl6pPr>
                <a:lvl7pPr marL="2971800" indent="-228600" algn="ctr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A50021"/>
                  </a:buClr>
                  <a:buFont typeface="Arial Unicode MS" pitchFamily="34" charset="-122"/>
                  <a:defRPr kumimoji="1" sz="21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2" charset="-122"/>
                  </a:defRPr>
                </a:lvl7pPr>
                <a:lvl8pPr marL="3429000" indent="-228600" algn="ctr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A50021"/>
                  </a:buClr>
                  <a:buFont typeface="Arial Unicode MS" pitchFamily="34" charset="-122"/>
                  <a:defRPr kumimoji="1" sz="21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2" charset="-122"/>
                  </a:defRPr>
                </a:lvl8pPr>
                <a:lvl9pPr marL="3886200" indent="-228600" algn="ctr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A50021"/>
                  </a:buClr>
                  <a:buFont typeface="Arial Unicode MS" pitchFamily="34" charset="-122"/>
                  <a:defRPr kumimoji="1" sz="21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2" charset="-122"/>
                  </a:defRPr>
                </a:lvl9pPr>
              </a:lstStyle>
              <a:p>
                <a:pPr algn="l">
                  <a:lnSpc>
                    <a:spcPct val="100000"/>
                  </a:lnSpc>
                  <a:buClrTx/>
                  <a:buFontTx/>
                  <a:buNone/>
                </a:pPr>
                <a:r>
                  <a:rPr kumimoji="0" lang="en-US" altLang="zh-CN" sz="2800" dirty="0">
                    <a:solidFill>
                      <a:schemeClr val="bg1"/>
                    </a:solidFill>
                    <a:latin typeface="Times New Roman" panose="02020603050405020304" pitchFamily="18" charset="0"/>
                    <a:ea typeface="楷体_GB2312" pitchFamily="49" charset="-122"/>
                  </a:rPr>
                  <a:t>1</a:t>
                </a:r>
              </a:p>
            </p:txBody>
          </p:sp>
        </p:grpSp>
        <p:grpSp>
          <p:nvGrpSpPr>
            <p:cNvPr id="39" name="Group 12"/>
            <p:cNvGrpSpPr/>
            <p:nvPr/>
          </p:nvGrpSpPr>
          <p:grpSpPr bwMode="auto">
            <a:xfrm>
              <a:off x="543263" y="3535750"/>
              <a:ext cx="619125" cy="541338"/>
              <a:chOff x="701" y="2198"/>
              <a:chExt cx="390" cy="341"/>
            </a:xfrm>
          </p:grpSpPr>
          <p:grpSp>
            <p:nvGrpSpPr>
              <p:cNvPr id="67" name="Group 18"/>
              <p:cNvGrpSpPr/>
              <p:nvPr/>
            </p:nvGrpSpPr>
            <p:grpSpPr bwMode="auto">
              <a:xfrm>
                <a:off x="701" y="2198"/>
                <a:ext cx="390" cy="341"/>
                <a:chOff x="1152" y="3552"/>
                <a:chExt cx="390" cy="341"/>
              </a:xfrm>
            </p:grpSpPr>
            <p:sp>
              <p:nvSpPr>
                <p:cNvPr id="69" name="AutoShape 19"/>
                <p:cNvSpPr>
                  <a:spLocks noChangeAspect="1" noChangeArrowheads="1"/>
                </p:cNvSpPr>
                <p:nvPr/>
              </p:nvSpPr>
              <p:spPr bwMode="gray">
                <a:xfrm>
                  <a:off x="1155" y="3558"/>
                  <a:ext cx="387" cy="335"/>
                </a:xfrm>
                <a:prstGeom prst="hexagon">
                  <a:avLst>
                    <a:gd name="adj" fmla="val 28881"/>
                    <a:gd name="vf" fmla="val 115470"/>
                  </a:avLst>
                </a:prstGeom>
                <a:solidFill>
                  <a:srgbClr val="80808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algn="l"/>
                  <a:endParaRPr lang="zh-CN" altLang="en-US" sz="2000">
                    <a:latin typeface="Times New Roman" panose="02020603050405020304" pitchFamily="18" charset="0"/>
                    <a:ea typeface="楷体_GB2312" pitchFamily="49" charset="-122"/>
                  </a:endParaRPr>
                </a:p>
              </p:txBody>
            </p:sp>
            <p:sp>
              <p:nvSpPr>
                <p:cNvPr id="70" name="AutoShape 20"/>
                <p:cNvSpPr>
                  <a:spLocks noChangeAspect="1" noChangeArrowheads="1"/>
                </p:cNvSpPr>
                <p:nvPr/>
              </p:nvSpPr>
              <p:spPr bwMode="gray">
                <a:xfrm>
                  <a:off x="1152" y="3552"/>
                  <a:ext cx="387" cy="335"/>
                </a:xfrm>
                <a:prstGeom prst="hexagon">
                  <a:avLst>
                    <a:gd name="adj" fmla="val 28881"/>
                    <a:gd name="vf" fmla="val 115470"/>
                  </a:avLst>
                </a:prstGeom>
                <a:gradFill rotWithShape="1">
                  <a:gsLst>
                    <a:gs pos="0">
                      <a:srgbClr val="E6E6E6"/>
                    </a:gs>
                    <a:gs pos="7500">
                      <a:srgbClr val="7D8496"/>
                    </a:gs>
                    <a:gs pos="26500">
                      <a:srgbClr val="E6E6E6"/>
                    </a:gs>
                    <a:gs pos="34000">
                      <a:srgbClr val="7D8496"/>
                    </a:gs>
                    <a:gs pos="46500">
                      <a:srgbClr val="E6E6E6"/>
                    </a:gs>
                    <a:gs pos="50000">
                      <a:srgbClr val="FFFFFF"/>
                    </a:gs>
                    <a:gs pos="53500">
                      <a:srgbClr val="E6E6E6"/>
                    </a:gs>
                    <a:gs pos="66000">
                      <a:srgbClr val="7D8496"/>
                    </a:gs>
                    <a:gs pos="73500">
                      <a:srgbClr val="E6E6E6"/>
                    </a:gs>
                    <a:gs pos="92500">
                      <a:srgbClr val="7D8496"/>
                    </a:gs>
                    <a:gs pos="100000">
                      <a:srgbClr val="E6E6E6"/>
                    </a:gs>
                  </a:gsLst>
                  <a:lin ang="2700000" scaled="1"/>
                </a:gradFill>
                <a:ln w="9525">
                  <a:solidFill>
                    <a:srgbClr val="C0C0C0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algn="l"/>
                  <a:endParaRPr lang="zh-CN" altLang="en-US" sz="2000">
                    <a:latin typeface="Times New Roman" panose="02020603050405020304" pitchFamily="18" charset="0"/>
                    <a:ea typeface="楷体_GB2312" pitchFamily="49" charset="-122"/>
                  </a:endParaRPr>
                </a:p>
              </p:txBody>
            </p:sp>
            <p:sp>
              <p:nvSpPr>
                <p:cNvPr id="71" name="AutoShape 21"/>
                <p:cNvSpPr>
                  <a:spLocks noChangeAspect="1" noChangeArrowheads="1"/>
                </p:cNvSpPr>
                <p:nvPr/>
              </p:nvSpPr>
              <p:spPr bwMode="gray">
                <a:xfrm>
                  <a:off x="1175" y="3572"/>
                  <a:ext cx="340" cy="295"/>
                </a:xfrm>
                <a:prstGeom prst="hexagon">
                  <a:avLst>
                    <a:gd name="adj" fmla="val 28814"/>
                    <a:gd name="vf" fmla="val 115470"/>
                  </a:avLst>
                </a:prstGeom>
                <a:solidFill>
                  <a:srgbClr val="C00000"/>
                </a:solidFill>
                <a:ln w="9525">
                  <a:solidFill>
                    <a:schemeClr val="tx1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algn="l"/>
                  <a:endParaRPr lang="zh-CN" altLang="en-US" sz="2000">
                    <a:latin typeface="Times New Roman" panose="02020603050405020304" pitchFamily="18" charset="0"/>
                    <a:ea typeface="楷体_GB2312" pitchFamily="49" charset="-122"/>
                  </a:endParaRPr>
                </a:p>
              </p:txBody>
            </p:sp>
          </p:grpSp>
          <p:sp>
            <p:nvSpPr>
              <p:cNvPr id="68" name="Text Box 22"/>
              <p:cNvSpPr txBox="1">
                <a:spLocks noChangeArrowheads="1"/>
              </p:cNvSpPr>
              <p:nvPr/>
            </p:nvSpPr>
            <p:spPr bwMode="gray">
              <a:xfrm>
                <a:off x="768" y="2207"/>
                <a:ext cx="229" cy="3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kumimoji="1" sz="21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2" charset="-122"/>
                  </a:defRPr>
                </a:lvl1pPr>
                <a:lvl2pPr marL="742950" indent="-285750" eaLnBrk="0" hangingPunct="0">
                  <a:defRPr kumimoji="1" sz="21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2" charset="-122"/>
                  </a:defRPr>
                </a:lvl2pPr>
                <a:lvl3pPr marL="1143000" indent="-228600" eaLnBrk="0" hangingPunct="0">
                  <a:defRPr kumimoji="1" sz="21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2" charset="-122"/>
                  </a:defRPr>
                </a:lvl3pPr>
                <a:lvl4pPr marL="1600200" indent="-228600" eaLnBrk="0" hangingPunct="0">
                  <a:defRPr kumimoji="1" sz="21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2" charset="-122"/>
                  </a:defRPr>
                </a:lvl4pPr>
                <a:lvl5pPr marL="2057400" indent="-228600" eaLnBrk="0" hangingPunct="0">
                  <a:defRPr kumimoji="1" sz="21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2" charset="-122"/>
                  </a:defRPr>
                </a:lvl5pPr>
                <a:lvl6pPr marL="2514600" indent="-228600" algn="ctr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A50021"/>
                  </a:buClr>
                  <a:buFont typeface="Arial Unicode MS" pitchFamily="34" charset="-122"/>
                  <a:defRPr kumimoji="1" sz="21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2" charset="-122"/>
                  </a:defRPr>
                </a:lvl6pPr>
                <a:lvl7pPr marL="2971800" indent="-228600" algn="ctr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A50021"/>
                  </a:buClr>
                  <a:buFont typeface="Arial Unicode MS" pitchFamily="34" charset="-122"/>
                  <a:defRPr kumimoji="1" sz="21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2" charset="-122"/>
                  </a:defRPr>
                </a:lvl7pPr>
                <a:lvl8pPr marL="3429000" indent="-228600" algn="ctr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A50021"/>
                  </a:buClr>
                  <a:buFont typeface="Arial Unicode MS" pitchFamily="34" charset="-122"/>
                  <a:defRPr kumimoji="1" sz="21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2" charset="-122"/>
                  </a:defRPr>
                </a:lvl8pPr>
                <a:lvl9pPr marL="3886200" indent="-228600" algn="ctr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A50021"/>
                  </a:buClr>
                  <a:buFont typeface="Arial Unicode MS" pitchFamily="34" charset="-122"/>
                  <a:defRPr kumimoji="1" sz="21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2" charset="-122"/>
                  </a:defRPr>
                </a:lvl9pPr>
              </a:lstStyle>
              <a:p>
                <a:pPr algn="l">
                  <a:lnSpc>
                    <a:spcPct val="100000"/>
                  </a:lnSpc>
                  <a:buClrTx/>
                  <a:buFontTx/>
                  <a:buNone/>
                </a:pPr>
                <a:r>
                  <a:rPr kumimoji="0" lang="en-US" altLang="zh-CN" sz="2800" dirty="0">
                    <a:solidFill>
                      <a:schemeClr val="bg1"/>
                    </a:solidFill>
                    <a:latin typeface="Times New Roman" panose="02020603050405020304" pitchFamily="18" charset="0"/>
                    <a:ea typeface="楷体_GB2312" pitchFamily="49" charset="-122"/>
                  </a:rPr>
                  <a:t>3</a:t>
                </a:r>
              </a:p>
            </p:txBody>
          </p:sp>
        </p:grpSp>
        <p:grpSp>
          <p:nvGrpSpPr>
            <p:cNvPr id="40" name="Group 18"/>
            <p:cNvGrpSpPr/>
            <p:nvPr/>
          </p:nvGrpSpPr>
          <p:grpSpPr bwMode="auto">
            <a:xfrm>
              <a:off x="522625" y="2811721"/>
              <a:ext cx="620713" cy="519113"/>
              <a:chOff x="690" y="1732"/>
              <a:chExt cx="391" cy="327"/>
            </a:xfrm>
          </p:grpSpPr>
          <p:grpSp>
            <p:nvGrpSpPr>
              <p:cNvPr id="62" name="Group 25"/>
              <p:cNvGrpSpPr/>
              <p:nvPr/>
            </p:nvGrpSpPr>
            <p:grpSpPr bwMode="auto">
              <a:xfrm>
                <a:off x="690" y="1743"/>
                <a:ext cx="391" cy="301"/>
                <a:chOff x="1152" y="3552"/>
                <a:chExt cx="390" cy="341"/>
              </a:xfrm>
            </p:grpSpPr>
            <p:sp>
              <p:nvSpPr>
                <p:cNvPr id="64" name="AutoShape 26"/>
                <p:cNvSpPr>
                  <a:spLocks noChangeAspect="1" noChangeArrowheads="1"/>
                </p:cNvSpPr>
                <p:nvPr/>
              </p:nvSpPr>
              <p:spPr bwMode="gray">
                <a:xfrm>
                  <a:off x="1155" y="3558"/>
                  <a:ext cx="387" cy="335"/>
                </a:xfrm>
                <a:prstGeom prst="hexagon">
                  <a:avLst>
                    <a:gd name="adj" fmla="val 28881"/>
                    <a:gd name="vf" fmla="val 115470"/>
                  </a:avLst>
                </a:prstGeom>
                <a:solidFill>
                  <a:srgbClr val="80808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algn="l"/>
                  <a:endParaRPr lang="zh-CN" altLang="en-US" sz="2000">
                    <a:latin typeface="Times New Roman" panose="02020603050405020304" pitchFamily="18" charset="0"/>
                    <a:ea typeface="楷体_GB2312" pitchFamily="49" charset="-122"/>
                  </a:endParaRPr>
                </a:p>
              </p:txBody>
            </p:sp>
            <p:sp>
              <p:nvSpPr>
                <p:cNvPr id="65" name="AutoShape 27"/>
                <p:cNvSpPr>
                  <a:spLocks noChangeAspect="1" noChangeArrowheads="1"/>
                </p:cNvSpPr>
                <p:nvPr/>
              </p:nvSpPr>
              <p:spPr bwMode="gray">
                <a:xfrm>
                  <a:off x="1152" y="3552"/>
                  <a:ext cx="387" cy="335"/>
                </a:xfrm>
                <a:prstGeom prst="hexagon">
                  <a:avLst>
                    <a:gd name="adj" fmla="val 28881"/>
                    <a:gd name="vf" fmla="val 115470"/>
                  </a:avLst>
                </a:prstGeom>
                <a:gradFill rotWithShape="1">
                  <a:gsLst>
                    <a:gs pos="0">
                      <a:srgbClr val="E6E6E6"/>
                    </a:gs>
                    <a:gs pos="7500">
                      <a:srgbClr val="7D8496"/>
                    </a:gs>
                    <a:gs pos="26500">
                      <a:srgbClr val="E6E6E6"/>
                    </a:gs>
                    <a:gs pos="34000">
                      <a:srgbClr val="7D8496"/>
                    </a:gs>
                    <a:gs pos="46500">
                      <a:srgbClr val="E6E6E6"/>
                    </a:gs>
                    <a:gs pos="50000">
                      <a:srgbClr val="FFFFFF"/>
                    </a:gs>
                    <a:gs pos="53500">
                      <a:srgbClr val="E6E6E6"/>
                    </a:gs>
                    <a:gs pos="66000">
                      <a:srgbClr val="7D8496"/>
                    </a:gs>
                    <a:gs pos="73500">
                      <a:srgbClr val="E6E6E6"/>
                    </a:gs>
                    <a:gs pos="92500">
                      <a:srgbClr val="7D8496"/>
                    </a:gs>
                    <a:gs pos="100000">
                      <a:srgbClr val="E6E6E6"/>
                    </a:gs>
                  </a:gsLst>
                  <a:lin ang="2700000" scaled="1"/>
                </a:gradFill>
                <a:ln w="9525">
                  <a:solidFill>
                    <a:srgbClr val="C0C0C0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algn="l"/>
                  <a:endParaRPr lang="zh-CN" altLang="en-US" sz="2000">
                    <a:latin typeface="Times New Roman" panose="02020603050405020304" pitchFamily="18" charset="0"/>
                    <a:ea typeface="楷体_GB2312" pitchFamily="49" charset="-122"/>
                  </a:endParaRPr>
                </a:p>
              </p:txBody>
            </p:sp>
            <p:sp>
              <p:nvSpPr>
                <p:cNvPr id="66" name="AutoShape 28"/>
                <p:cNvSpPr>
                  <a:spLocks noChangeAspect="1" noChangeArrowheads="1"/>
                </p:cNvSpPr>
                <p:nvPr/>
              </p:nvSpPr>
              <p:spPr bwMode="gray">
                <a:xfrm>
                  <a:off x="1175" y="3572"/>
                  <a:ext cx="340" cy="295"/>
                </a:xfrm>
                <a:prstGeom prst="hexagon">
                  <a:avLst>
                    <a:gd name="adj" fmla="val 28814"/>
                    <a:gd name="vf" fmla="val 115470"/>
                  </a:avLst>
                </a:prstGeom>
                <a:solidFill>
                  <a:srgbClr val="C00000"/>
                </a:solidFill>
                <a:ln w="9525">
                  <a:solidFill>
                    <a:schemeClr val="tx1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algn="l"/>
                  <a:endParaRPr lang="zh-CN" altLang="en-US" sz="2000" dirty="0">
                    <a:latin typeface="Times New Roman" panose="02020603050405020304" pitchFamily="18" charset="0"/>
                    <a:ea typeface="楷体_GB2312" pitchFamily="49" charset="-122"/>
                  </a:endParaRPr>
                </a:p>
              </p:txBody>
            </p:sp>
          </p:grpSp>
          <p:sp>
            <p:nvSpPr>
              <p:cNvPr id="63" name="Text Box 29"/>
              <p:cNvSpPr txBox="1">
                <a:spLocks noChangeArrowheads="1"/>
              </p:cNvSpPr>
              <p:nvPr/>
            </p:nvSpPr>
            <p:spPr bwMode="gray">
              <a:xfrm>
                <a:off x="766" y="1732"/>
                <a:ext cx="229" cy="3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kumimoji="1" sz="21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2" charset="-122"/>
                  </a:defRPr>
                </a:lvl1pPr>
                <a:lvl2pPr marL="742950" indent="-285750" eaLnBrk="0" hangingPunct="0">
                  <a:defRPr kumimoji="1" sz="21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2" charset="-122"/>
                  </a:defRPr>
                </a:lvl2pPr>
                <a:lvl3pPr marL="1143000" indent="-228600" eaLnBrk="0" hangingPunct="0">
                  <a:defRPr kumimoji="1" sz="21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2" charset="-122"/>
                  </a:defRPr>
                </a:lvl3pPr>
                <a:lvl4pPr marL="1600200" indent="-228600" eaLnBrk="0" hangingPunct="0">
                  <a:defRPr kumimoji="1" sz="21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2" charset="-122"/>
                  </a:defRPr>
                </a:lvl4pPr>
                <a:lvl5pPr marL="2057400" indent="-228600" eaLnBrk="0" hangingPunct="0">
                  <a:defRPr kumimoji="1" sz="21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2" charset="-122"/>
                  </a:defRPr>
                </a:lvl5pPr>
                <a:lvl6pPr marL="2514600" indent="-228600" algn="ctr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A50021"/>
                  </a:buClr>
                  <a:buFont typeface="Arial Unicode MS" pitchFamily="34" charset="-122"/>
                  <a:defRPr kumimoji="1" sz="21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2" charset="-122"/>
                  </a:defRPr>
                </a:lvl6pPr>
                <a:lvl7pPr marL="2971800" indent="-228600" algn="ctr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A50021"/>
                  </a:buClr>
                  <a:buFont typeface="Arial Unicode MS" pitchFamily="34" charset="-122"/>
                  <a:defRPr kumimoji="1" sz="21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2" charset="-122"/>
                  </a:defRPr>
                </a:lvl7pPr>
                <a:lvl8pPr marL="3429000" indent="-228600" algn="ctr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A50021"/>
                  </a:buClr>
                  <a:buFont typeface="Arial Unicode MS" pitchFamily="34" charset="-122"/>
                  <a:defRPr kumimoji="1" sz="21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2" charset="-122"/>
                  </a:defRPr>
                </a:lvl8pPr>
                <a:lvl9pPr marL="3886200" indent="-228600" algn="ctr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A50021"/>
                  </a:buClr>
                  <a:buFont typeface="Arial Unicode MS" pitchFamily="34" charset="-122"/>
                  <a:defRPr kumimoji="1" sz="21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2" charset="-122"/>
                  </a:defRPr>
                </a:lvl9pPr>
              </a:lstStyle>
              <a:p>
                <a:pPr algn="l">
                  <a:lnSpc>
                    <a:spcPct val="100000"/>
                  </a:lnSpc>
                  <a:buClrTx/>
                  <a:buFontTx/>
                  <a:buNone/>
                </a:pPr>
                <a:r>
                  <a:rPr kumimoji="0" lang="en-US" altLang="zh-CN" sz="2800" dirty="0">
                    <a:solidFill>
                      <a:schemeClr val="bg1"/>
                    </a:solidFill>
                    <a:latin typeface="Times New Roman" panose="02020603050405020304" pitchFamily="18" charset="0"/>
                    <a:ea typeface="楷体_GB2312" pitchFamily="49" charset="-122"/>
                  </a:rPr>
                  <a:t>2</a:t>
                </a:r>
              </a:p>
            </p:txBody>
          </p:sp>
        </p:grpSp>
        <p:grpSp>
          <p:nvGrpSpPr>
            <p:cNvPr id="41" name="Group 24"/>
            <p:cNvGrpSpPr/>
            <p:nvPr/>
          </p:nvGrpSpPr>
          <p:grpSpPr bwMode="auto">
            <a:xfrm>
              <a:off x="514690" y="1382714"/>
              <a:ext cx="636589" cy="523876"/>
              <a:chOff x="685" y="842"/>
              <a:chExt cx="401" cy="330"/>
            </a:xfrm>
          </p:grpSpPr>
          <p:grpSp>
            <p:nvGrpSpPr>
              <p:cNvPr id="57" name="Group 31"/>
              <p:cNvGrpSpPr/>
              <p:nvPr/>
            </p:nvGrpSpPr>
            <p:grpSpPr bwMode="auto">
              <a:xfrm>
                <a:off x="685" y="852"/>
                <a:ext cx="401" cy="298"/>
                <a:chOff x="1152" y="3554"/>
                <a:chExt cx="391" cy="339"/>
              </a:xfrm>
            </p:grpSpPr>
            <p:sp>
              <p:nvSpPr>
                <p:cNvPr id="59" name="AutoShape 32"/>
                <p:cNvSpPr>
                  <a:spLocks noChangeAspect="1" noChangeArrowheads="1"/>
                </p:cNvSpPr>
                <p:nvPr/>
              </p:nvSpPr>
              <p:spPr bwMode="gray">
                <a:xfrm>
                  <a:off x="1156" y="3557"/>
                  <a:ext cx="387" cy="336"/>
                </a:xfrm>
                <a:prstGeom prst="hexagon">
                  <a:avLst>
                    <a:gd name="adj" fmla="val 28881"/>
                    <a:gd name="vf" fmla="val 115470"/>
                  </a:avLst>
                </a:prstGeom>
                <a:solidFill>
                  <a:srgbClr val="80808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algn="l"/>
                  <a:endParaRPr lang="zh-CN" altLang="en-US" sz="2000">
                    <a:latin typeface="Times New Roman" panose="02020603050405020304" pitchFamily="18" charset="0"/>
                    <a:ea typeface="楷体_GB2312" pitchFamily="49" charset="-122"/>
                  </a:endParaRPr>
                </a:p>
              </p:txBody>
            </p:sp>
            <p:sp>
              <p:nvSpPr>
                <p:cNvPr id="60" name="AutoShape 33"/>
                <p:cNvSpPr>
                  <a:spLocks noChangeAspect="1" noChangeArrowheads="1"/>
                </p:cNvSpPr>
                <p:nvPr/>
              </p:nvSpPr>
              <p:spPr bwMode="gray">
                <a:xfrm>
                  <a:off x="1152" y="3554"/>
                  <a:ext cx="387" cy="336"/>
                </a:xfrm>
                <a:prstGeom prst="hexagon">
                  <a:avLst>
                    <a:gd name="adj" fmla="val 28881"/>
                    <a:gd name="vf" fmla="val 115470"/>
                  </a:avLst>
                </a:prstGeom>
                <a:gradFill rotWithShape="1">
                  <a:gsLst>
                    <a:gs pos="0">
                      <a:srgbClr val="E6E6E6"/>
                    </a:gs>
                    <a:gs pos="7500">
                      <a:srgbClr val="7D8496"/>
                    </a:gs>
                    <a:gs pos="26500">
                      <a:srgbClr val="E6E6E6"/>
                    </a:gs>
                    <a:gs pos="34000">
                      <a:srgbClr val="7D8496"/>
                    </a:gs>
                    <a:gs pos="46500">
                      <a:srgbClr val="E6E6E6"/>
                    </a:gs>
                    <a:gs pos="50000">
                      <a:srgbClr val="FFFFFF"/>
                    </a:gs>
                    <a:gs pos="53500">
                      <a:srgbClr val="E6E6E6"/>
                    </a:gs>
                    <a:gs pos="66000">
                      <a:srgbClr val="7D8496"/>
                    </a:gs>
                    <a:gs pos="73500">
                      <a:srgbClr val="E6E6E6"/>
                    </a:gs>
                    <a:gs pos="92500">
                      <a:srgbClr val="7D8496"/>
                    </a:gs>
                    <a:gs pos="100000">
                      <a:srgbClr val="E6E6E6"/>
                    </a:gs>
                  </a:gsLst>
                  <a:lin ang="2700000" scaled="1"/>
                </a:gradFill>
                <a:ln w="9525">
                  <a:solidFill>
                    <a:srgbClr val="C0C0C0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algn="l"/>
                  <a:endParaRPr lang="zh-CN" altLang="en-US" sz="2000" dirty="0">
                    <a:latin typeface="Times New Roman" panose="02020603050405020304" pitchFamily="18" charset="0"/>
                    <a:ea typeface="楷体_GB2312" pitchFamily="49" charset="-122"/>
                  </a:endParaRPr>
                </a:p>
              </p:txBody>
            </p:sp>
            <p:sp>
              <p:nvSpPr>
                <p:cNvPr id="61" name="AutoShape 34"/>
                <p:cNvSpPr>
                  <a:spLocks noChangeAspect="1" noChangeArrowheads="1"/>
                </p:cNvSpPr>
                <p:nvPr/>
              </p:nvSpPr>
              <p:spPr bwMode="gray">
                <a:xfrm>
                  <a:off x="1175" y="3572"/>
                  <a:ext cx="340" cy="296"/>
                </a:xfrm>
                <a:prstGeom prst="hexagon">
                  <a:avLst>
                    <a:gd name="adj" fmla="val 28814"/>
                    <a:gd name="vf" fmla="val 115470"/>
                  </a:avLst>
                </a:prstGeom>
                <a:solidFill>
                  <a:srgbClr val="C00000"/>
                </a:solidFill>
                <a:ln w="9525">
                  <a:solidFill>
                    <a:schemeClr val="tx1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algn="l"/>
                  <a:endParaRPr lang="zh-CN" altLang="en-US" sz="2000">
                    <a:latin typeface="Times New Roman" panose="02020603050405020304" pitchFamily="18" charset="0"/>
                    <a:ea typeface="楷体_GB2312" pitchFamily="49" charset="-122"/>
                  </a:endParaRPr>
                </a:p>
              </p:txBody>
            </p:sp>
          </p:grpSp>
          <p:sp>
            <p:nvSpPr>
              <p:cNvPr id="58" name="Text Box 35"/>
              <p:cNvSpPr txBox="1">
                <a:spLocks noChangeArrowheads="1"/>
              </p:cNvSpPr>
              <p:nvPr/>
            </p:nvSpPr>
            <p:spPr bwMode="gray">
              <a:xfrm>
                <a:off x="765" y="842"/>
                <a:ext cx="229" cy="3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kumimoji="1" sz="21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2" charset="-122"/>
                  </a:defRPr>
                </a:lvl1pPr>
                <a:lvl2pPr marL="742950" indent="-285750" eaLnBrk="0" hangingPunct="0">
                  <a:defRPr kumimoji="1" sz="21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2" charset="-122"/>
                  </a:defRPr>
                </a:lvl2pPr>
                <a:lvl3pPr marL="1143000" indent="-228600" eaLnBrk="0" hangingPunct="0">
                  <a:defRPr kumimoji="1" sz="21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2" charset="-122"/>
                  </a:defRPr>
                </a:lvl3pPr>
                <a:lvl4pPr marL="1600200" indent="-228600" eaLnBrk="0" hangingPunct="0">
                  <a:defRPr kumimoji="1" sz="21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2" charset="-122"/>
                  </a:defRPr>
                </a:lvl4pPr>
                <a:lvl5pPr marL="2057400" indent="-228600" eaLnBrk="0" hangingPunct="0">
                  <a:defRPr kumimoji="1" sz="21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2" charset="-122"/>
                  </a:defRPr>
                </a:lvl5pPr>
                <a:lvl6pPr marL="2514600" indent="-228600" algn="ctr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A50021"/>
                  </a:buClr>
                  <a:buFont typeface="Arial Unicode MS" pitchFamily="34" charset="-122"/>
                  <a:defRPr kumimoji="1" sz="21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2" charset="-122"/>
                  </a:defRPr>
                </a:lvl6pPr>
                <a:lvl7pPr marL="2971800" indent="-228600" algn="ctr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A50021"/>
                  </a:buClr>
                  <a:buFont typeface="Arial Unicode MS" pitchFamily="34" charset="-122"/>
                  <a:defRPr kumimoji="1" sz="21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2" charset="-122"/>
                  </a:defRPr>
                </a:lvl7pPr>
                <a:lvl8pPr marL="3429000" indent="-228600" algn="ctr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A50021"/>
                  </a:buClr>
                  <a:buFont typeface="Arial Unicode MS" pitchFamily="34" charset="-122"/>
                  <a:defRPr kumimoji="1" sz="21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2" charset="-122"/>
                  </a:defRPr>
                </a:lvl8pPr>
                <a:lvl9pPr marL="3886200" indent="-228600" algn="ctr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A50021"/>
                  </a:buClr>
                  <a:buFont typeface="Arial Unicode MS" pitchFamily="34" charset="-122"/>
                  <a:defRPr kumimoji="1" sz="21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2" charset="-122"/>
                  </a:defRPr>
                </a:lvl9pPr>
              </a:lstStyle>
              <a:p>
                <a:pPr algn="l">
                  <a:lnSpc>
                    <a:spcPct val="100000"/>
                  </a:lnSpc>
                  <a:buClrTx/>
                  <a:buFontTx/>
                  <a:buNone/>
                </a:pPr>
                <a:r>
                  <a:rPr kumimoji="0" lang="en-US" altLang="zh-CN" sz="2800" dirty="0">
                    <a:solidFill>
                      <a:schemeClr val="bg1"/>
                    </a:solidFill>
                    <a:latin typeface="Times New Roman" panose="02020603050405020304" pitchFamily="18" charset="0"/>
                    <a:ea typeface="楷体_GB2312" pitchFamily="49" charset="-122"/>
                  </a:rPr>
                  <a:t>0</a:t>
                </a:r>
              </a:p>
            </p:txBody>
          </p:sp>
        </p:grpSp>
        <p:grpSp>
          <p:nvGrpSpPr>
            <p:cNvPr id="43" name="Group 32"/>
            <p:cNvGrpSpPr/>
            <p:nvPr/>
          </p:nvGrpSpPr>
          <p:grpSpPr bwMode="auto">
            <a:xfrm>
              <a:off x="543263" y="4243904"/>
              <a:ext cx="619125" cy="541338"/>
              <a:chOff x="701" y="2198"/>
              <a:chExt cx="390" cy="341"/>
            </a:xfrm>
          </p:grpSpPr>
          <p:grpSp>
            <p:nvGrpSpPr>
              <p:cNvPr id="51" name="Group 18"/>
              <p:cNvGrpSpPr/>
              <p:nvPr/>
            </p:nvGrpSpPr>
            <p:grpSpPr bwMode="auto">
              <a:xfrm>
                <a:off x="701" y="2198"/>
                <a:ext cx="390" cy="341"/>
                <a:chOff x="1152" y="3552"/>
                <a:chExt cx="390" cy="341"/>
              </a:xfrm>
            </p:grpSpPr>
            <p:sp>
              <p:nvSpPr>
                <p:cNvPr id="53" name="AutoShape 19"/>
                <p:cNvSpPr>
                  <a:spLocks noChangeAspect="1" noChangeArrowheads="1"/>
                </p:cNvSpPr>
                <p:nvPr/>
              </p:nvSpPr>
              <p:spPr bwMode="gray">
                <a:xfrm>
                  <a:off x="1155" y="3558"/>
                  <a:ext cx="387" cy="335"/>
                </a:xfrm>
                <a:prstGeom prst="hexagon">
                  <a:avLst>
                    <a:gd name="adj" fmla="val 28881"/>
                    <a:gd name="vf" fmla="val 115470"/>
                  </a:avLst>
                </a:prstGeom>
                <a:solidFill>
                  <a:srgbClr val="80808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algn="l"/>
                  <a:endParaRPr lang="zh-CN" altLang="en-US" sz="2000">
                    <a:latin typeface="Times New Roman" panose="02020603050405020304" pitchFamily="18" charset="0"/>
                    <a:ea typeface="楷体_GB2312" pitchFamily="49" charset="-122"/>
                  </a:endParaRPr>
                </a:p>
              </p:txBody>
            </p:sp>
            <p:sp>
              <p:nvSpPr>
                <p:cNvPr id="55" name="AutoShape 20"/>
                <p:cNvSpPr>
                  <a:spLocks noChangeAspect="1" noChangeArrowheads="1"/>
                </p:cNvSpPr>
                <p:nvPr/>
              </p:nvSpPr>
              <p:spPr bwMode="gray">
                <a:xfrm>
                  <a:off x="1152" y="3552"/>
                  <a:ext cx="387" cy="335"/>
                </a:xfrm>
                <a:prstGeom prst="hexagon">
                  <a:avLst>
                    <a:gd name="adj" fmla="val 28881"/>
                    <a:gd name="vf" fmla="val 115470"/>
                  </a:avLst>
                </a:prstGeom>
                <a:gradFill rotWithShape="1">
                  <a:gsLst>
                    <a:gs pos="0">
                      <a:srgbClr val="E6E6E6"/>
                    </a:gs>
                    <a:gs pos="7500">
                      <a:srgbClr val="7D8496"/>
                    </a:gs>
                    <a:gs pos="26500">
                      <a:srgbClr val="E6E6E6"/>
                    </a:gs>
                    <a:gs pos="34000">
                      <a:srgbClr val="7D8496"/>
                    </a:gs>
                    <a:gs pos="46500">
                      <a:srgbClr val="E6E6E6"/>
                    </a:gs>
                    <a:gs pos="50000">
                      <a:srgbClr val="FFFFFF"/>
                    </a:gs>
                    <a:gs pos="53500">
                      <a:srgbClr val="E6E6E6"/>
                    </a:gs>
                    <a:gs pos="66000">
                      <a:srgbClr val="7D8496"/>
                    </a:gs>
                    <a:gs pos="73500">
                      <a:srgbClr val="E6E6E6"/>
                    </a:gs>
                    <a:gs pos="92500">
                      <a:srgbClr val="7D8496"/>
                    </a:gs>
                    <a:gs pos="100000">
                      <a:srgbClr val="E6E6E6"/>
                    </a:gs>
                  </a:gsLst>
                  <a:lin ang="2700000" scaled="1"/>
                </a:gradFill>
                <a:ln w="9525">
                  <a:solidFill>
                    <a:srgbClr val="C0C0C0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algn="l"/>
                  <a:endParaRPr lang="zh-CN" altLang="en-US" sz="2000">
                    <a:latin typeface="Times New Roman" panose="02020603050405020304" pitchFamily="18" charset="0"/>
                    <a:ea typeface="楷体_GB2312" pitchFamily="49" charset="-122"/>
                  </a:endParaRPr>
                </a:p>
              </p:txBody>
            </p:sp>
            <p:sp>
              <p:nvSpPr>
                <p:cNvPr id="56" name="AutoShape 21"/>
                <p:cNvSpPr>
                  <a:spLocks noChangeAspect="1" noChangeArrowheads="1"/>
                </p:cNvSpPr>
                <p:nvPr/>
              </p:nvSpPr>
              <p:spPr bwMode="gray">
                <a:xfrm>
                  <a:off x="1175" y="3572"/>
                  <a:ext cx="340" cy="295"/>
                </a:xfrm>
                <a:prstGeom prst="hexagon">
                  <a:avLst>
                    <a:gd name="adj" fmla="val 28814"/>
                    <a:gd name="vf" fmla="val 115470"/>
                  </a:avLst>
                </a:prstGeom>
                <a:solidFill>
                  <a:srgbClr val="C00000"/>
                </a:solidFill>
                <a:ln w="9525">
                  <a:solidFill>
                    <a:schemeClr val="tx1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algn="l"/>
                  <a:endParaRPr lang="zh-CN" altLang="en-US" sz="2000">
                    <a:latin typeface="Times New Roman" panose="02020603050405020304" pitchFamily="18" charset="0"/>
                    <a:ea typeface="楷体_GB2312" pitchFamily="49" charset="-122"/>
                  </a:endParaRPr>
                </a:p>
              </p:txBody>
            </p:sp>
          </p:grpSp>
          <p:sp>
            <p:nvSpPr>
              <p:cNvPr id="52" name="Text Box 22"/>
              <p:cNvSpPr txBox="1">
                <a:spLocks noChangeArrowheads="1"/>
              </p:cNvSpPr>
              <p:nvPr/>
            </p:nvSpPr>
            <p:spPr bwMode="gray">
              <a:xfrm>
                <a:off x="768" y="2207"/>
                <a:ext cx="229" cy="3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kumimoji="1" sz="21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2" charset="-122"/>
                  </a:defRPr>
                </a:lvl1pPr>
                <a:lvl2pPr marL="742950" indent="-285750" eaLnBrk="0" hangingPunct="0">
                  <a:defRPr kumimoji="1" sz="21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2" charset="-122"/>
                  </a:defRPr>
                </a:lvl2pPr>
                <a:lvl3pPr marL="1143000" indent="-228600" eaLnBrk="0" hangingPunct="0">
                  <a:defRPr kumimoji="1" sz="21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2" charset="-122"/>
                  </a:defRPr>
                </a:lvl3pPr>
                <a:lvl4pPr marL="1600200" indent="-228600" eaLnBrk="0" hangingPunct="0">
                  <a:defRPr kumimoji="1" sz="21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2" charset="-122"/>
                  </a:defRPr>
                </a:lvl4pPr>
                <a:lvl5pPr marL="2057400" indent="-228600" eaLnBrk="0" hangingPunct="0">
                  <a:defRPr kumimoji="1" sz="21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2" charset="-122"/>
                  </a:defRPr>
                </a:lvl5pPr>
                <a:lvl6pPr marL="2514600" indent="-228600" algn="ctr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A50021"/>
                  </a:buClr>
                  <a:buFont typeface="Arial Unicode MS" pitchFamily="34" charset="-122"/>
                  <a:defRPr kumimoji="1" sz="21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2" charset="-122"/>
                  </a:defRPr>
                </a:lvl6pPr>
                <a:lvl7pPr marL="2971800" indent="-228600" algn="ctr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A50021"/>
                  </a:buClr>
                  <a:buFont typeface="Arial Unicode MS" pitchFamily="34" charset="-122"/>
                  <a:defRPr kumimoji="1" sz="21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2" charset="-122"/>
                  </a:defRPr>
                </a:lvl7pPr>
                <a:lvl8pPr marL="3429000" indent="-228600" algn="ctr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A50021"/>
                  </a:buClr>
                  <a:buFont typeface="Arial Unicode MS" pitchFamily="34" charset="-122"/>
                  <a:defRPr kumimoji="1" sz="21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2" charset="-122"/>
                  </a:defRPr>
                </a:lvl8pPr>
                <a:lvl9pPr marL="3886200" indent="-228600" algn="ctr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A50021"/>
                  </a:buClr>
                  <a:buFont typeface="Arial Unicode MS" pitchFamily="34" charset="-122"/>
                  <a:defRPr kumimoji="1" sz="21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2" charset="-122"/>
                  </a:defRPr>
                </a:lvl9pPr>
              </a:lstStyle>
              <a:p>
                <a:pPr algn="l">
                  <a:lnSpc>
                    <a:spcPct val="100000"/>
                  </a:lnSpc>
                  <a:buClrTx/>
                  <a:buFontTx/>
                  <a:buNone/>
                </a:pPr>
                <a:r>
                  <a:rPr kumimoji="0" lang="en-US" altLang="zh-CN" sz="2800" dirty="0">
                    <a:solidFill>
                      <a:schemeClr val="bg1"/>
                    </a:solidFill>
                    <a:latin typeface="Times New Roman" panose="02020603050405020304" pitchFamily="18" charset="0"/>
                    <a:ea typeface="楷体_GB2312" pitchFamily="49" charset="-122"/>
                  </a:rPr>
                  <a:t>4</a:t>
                </a:r>
              </a:p>
            </p:txBody>
          </p:sp>
        </p:grpSp>
        <p:sp>
          <p:nvSpPr>
            <p:cNvPr id="45" name="矩形 44"/>
            <p:cNvSpPr/>
            <p:nvPr/>
          </p:nvSpPr>
          <p:spPr>
            <a:xfrm>
              <a:off x="1255705" y="1126297"/>
              <a:ext cx="7680744" cy="365292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>
                <a:lnSpc>
                  <a:spcPct val="200000"/>
                </a:lnSpc>
              </a:pPr>
              <a:r>
                <a:rPr lang="zh-CN" altLang="en-US" sz="2400" dirty="0">
                  <a:latin typeface="黑体" panose="02010609060101010101" pitchFamily="2" charset="-122"/>
                  <a:ea typeface="黑体" panose="02010609060101010101" pitchFamily="2" charset="-122"/>
                </a:rPr>
                <a:t>研究问题</a:t>
              </a:r>
              <a:endPara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200000"/>
                </a:lnSpc>
              </a:pPr>
              <a:r>
                <a:rPr lang="en-US" altLang="zh-CN" sz="2400" dirty="0" err="1">
                  <a:latin typeface="Times New Roman" panose="02020603050405020304" pitchFamily="18" charset="0"/>
                  <a:ea typeface="黑体" panose="02010609060101010101" pitchFamily="2" charset="-122"/>
                  <a:cs typeface="Times New Roman" panose="02020603050405020304" pitchFamily="18" charset="0"/>
                </a:rPr>
                <a:t>GeoModeller</a:t>
              </a:r>
              <a:r>
                <a:rPr lang="zh-CN" altLang="en-US" sz="2400" dirty="0">
                  <a:ea typeface="黑体" panose="02010609060101010101" pitchFamily="2" charset="-122"/>
                  <a:cs typeface="Times New Roman" panose="02020603050405020304" pitchFamily="18" charset="0"/>
                </a:rPr>
                <a:t>模型导入</a:t>
              </a:r>
              <a:r>
                <a:rPr lang="en-US" altLang="zh-CN" sz="2400" dirty="0">
                  <a:latin typeface="Times New Roman" panose="02020603050405020304" pitchFamily="18" charset="0"/>
                  <a:ea typeface="黑体" panose="02010609060101010101" pitchFamily="2" charset="-122"/>
                  <a:cs typeface="Times New Roman" panose="02020603050405020304" pitchFamily="18" charset="0"/>
                </a:rPr>
                <a:t>GID</a:t>
              </a:r>
            </a:p>
            <a:p>
              <a:pPr>
                <a:lnSpc>
                  <a:spcPct val="200000"/>
                </a:lnSpc>
              </a:pPr>
              <a:r>
                <a:rPr lang="en-US" altLang="zh-CN" sz="2400" dirty="0" err="1">
                  <a:latin typeface="Times New Roman" panose="02020603050405020304" pitchFamily="18" charset="0"/>
                  <a:ea typeface="黑体" panose="02010609060101010101" pitchFamily="2" charset="-122"/>
                  <a:cs typeface="Times New Roman" panose="02020603050405020304" pitchFamily="18" charset="0"/>
                </a:rPr>
                <a:t>GeoModeller</a:t>
              </a:r>
              <a:r>
                <a:rPr lang="zh-CN" altLang="en-US" sz="2400" dirty="0">
                  <a:ea typeface="黑体" panose="02010609060101010101" pitchFamily="2" charset="-122"/>
                  <a:cs typeface="Times New Roman" panose="02020603050405020304" pitchFamily="18" charset="0"/>
                </a:rPr>
                <a:t>模型导入</a:t>
              </a:r>
              <a:r>
                <a:rPr lang="en-US" altLang="zh-CN" sz="2400" dirty="0" err="1">
                  <a:latin typeface="Times New Roman" panose="02020603050405020304" pitchFamily="18" charset="0"/>
                  <a:ea typeface="黑体" panose="02010609060101010101" pitchFamily="2" charset="-122"/>
                  <a:cs typeface="Times New Roman" panose="02020603050405020304" pitchFamily="18" charset="0"/>
                </a:rPr>
                <a:t>Comsol</a:t>
              </a:r>
              <a:endParaRPr lang="en-US" altLang="zh-CN" sz="2400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endParaRPr>
            </a:p>
            <a:p>
              <a:pPr algn="l">
                <a:lnSpc>
                  <a:spcPct val="200000"/>
                </a:lnSpc>
              </a:pPr>
              <a:r>
                <a:rPr lang="en-US" altLang="zh-CN" sz="2400" dirty="0" err="1">
                  <a:latin typeface="Times New Roman" panose="02020603050405020304" pitchFamily="18" charset="0"/>
                  <a:ea typeface="黑体" panose="02010609060101010101" pitchFamily="2" charset="-122"/>
                  <a:cs typeface="Times New Roman" panose="02020603050405020304" pitchFamily="18" charset="0"/>
                </a:rPr>
                <a:t>Comsol</a:t>
              </a:r>
              <a:r>
                <a:rPr lang="zh-CN" altLang="en-US" sz="2400" dirty="0">
                  <a:latin typeface="黑体" panose="02010609060101010101" pitchFamily="2" charset="-122"/>
                  <a:ea typeface="黑体" panose="02010609060101010101" pitchFamily="2" charset="-122"/>
                </a:rPr>
                <a:t>模型导入</a:t>
              </a:r>
              <a:r>
                <a:rPr lang="en-US" altLang="zh-CN" sz="2400" dirty="0">
                  <a:latin typeface="Times New Roman" panose="02020603050405020304" pitchFamily="18" charset="0"/>
                  <a:ea typeface="黑体" panose="02010609060101010101" pitchFamily="2" charset="-122"/>
                  <a:cs typeface="Times New Roman" panose="02020603050405020304" pitchFamily="18" charset="0"/>
                </a:rPr>
                <a:t>GID</a:t>
              </a:r>
            </a:p>
            <a:p>
              <a:pPr algn="l">
                <a:lnSpc>
                  <a:spcPct val="200000"/>
                </a:lnSpc>
              </a:pPr>
              <a:r>
                <a:rPr lang="zh-CN" altLang="en-US" sz="2400" dirty="0">
                  <a:latin typeface="Times New Roman" panose="02020603050405020304" pitchFamily="18" charset="0"/>
                  <a:ea typeface="黑体" panose="02010609060101010101" pitchFamily="2" charset="-122"/>
                  <a:cs typeface="Times New Roman" panose="02020603050405020304" pitchFamily="18" charset="0"/>
                </a:rPr>
                <a:t>建议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5342024" y="1009081"/>
            <a:ext cx="3673642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7592" y="230688"/>
            <a:ext cx="2717646" cy="750103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 flipV="1">
            <a:off x="240633" y="1011588"/>
            <a:ext cx="5277852" cy="91679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" name="Rectangle 79"/>
          <p:cNvSpPr>
            <a:spLocks noChangeArrowheads="1"/>
          </p:cNvSpPr>
          <p:nvPr/>
        </p:nvSpPr>
        <p:spPr bwMode="auto">
          <a:xfrm>
            <a:off x="0" y="9525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12" name="Rectangle 5"/>
          <p:cNvSpPr>
            <a:spLocks noChangeArrowheads="1"/>
          </p:cNvSpPr>
          <p:nvPr/>
        </p:nvSpPr>
        <p:spPr bwMode="auto">
          <a:xfrm>
            <a:off x="0" y="4953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8" name="Rectangle 1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30" name="Rectangle 19"/>
          <p:cNvSpPr>
            <a:spLocks noChangeArrowheads="1"/>
          </p:cNvSpPr>
          <p:nvPr/>
        </p:nvSpPr>
        <p:spPr bwMode="auto">
          <a:xfrm>
            <a:off x="0" y="4857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0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9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32" name="Rectangle 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15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36" name="Rectangle 1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38" name="Rectangle 1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40" name="Rectangle 1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42" name="Rectangle 2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2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4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7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43013" name="Rectangle 2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43015" name="Rectangle 2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18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43008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43010" name="Rectangle 1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43012" name="Rectangle 1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43018" name="Rectangle 1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43020" name="Rectangle 1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43029" name="Rectangle 2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43031" name="Rectangle 2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43033" name="Rectangle 3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43035" name="Rectangle 3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43037" name="Rectangle 3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43039" name="Rectangle 3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43017" name="Rectangle 3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43021" name="Rectangle 4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43023" name="Rectangle 4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48" name="Rectangle 2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50" name="Rectangle 2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52" name="Rectangle 2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688C3C61-6EB9-4B93-8F88-57B5D2440459}"/>
              </a:ext>
            </a:extLst>
          </p:cNvPr>
          <p:cNvSpPr txBox="1"/>
          <p:nvPr/>
        </p:nvSpPr>
        <p:spPr>
          <a:xfrm>
            <a:off x="2071175" y="2367749"/>
            <a:ext cx="5820142" cy="523220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Comsol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模型导入</a:t>
            </a:r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GID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2C0C37F2-A675-475D-ACA6-02CF456B140D}"/>
              </a:ext>
            </a:extLst>
          </p:cNvPr>
          <p:cNvGrpSpPr/>
          <p:nvPr/>
        </p:nvGrpSpPr>
        <p:grpSpPr>
          <a:xfrm>
            <a:off x="1237657" y="2360526"/>
            <a:ext cx="630077" cy="468888"/>
            <a:chOff x="349890" y="4797608"/>
            <a:chExt cx="630077" cy="468888"/>
          </a:xfrm>
        </p:grpSpPr>
        <p:sp>
          <p:nvSpPr>
            <p:cNvPr id="53" name="AutoShape 33">
              <a:extLst>
                <a:ext uri="{FF2B5EF4-FFF2-40B4-BE49-F238E27FC236}">
                  <a16:creationId xmlns:a16="http://schemas.microsoft.com/office/drawing/2014/main" id="{D220C904-4D2E-4C8E-A94F-19AEFFCD0C21}"/>
                </a:ext>
              </a:extLst>
            </p:cNvPr>
            <p:cNvSpPr>
              <a:spLocks noChangeAspect="1" noChangeArrowheads="1"/>
            </p:cNvSpPr>
            <p:nvPr/>
          </p:nvSpPr>
          <p:spPr bwMode="gray">
            <a:xfrm>
              <a:off x="349890" y="4797608"/>
              <a:ext cx="630077" cy="468888"/>
            </a:xfrm>
            <a:prstGeom prst="hexagon">
              <a:avLst>
                <a:gd name="adj" fmla="val 28881"/>
                <a:gd name="vf" fmla="val 115470"/>
              </a:avLst>
            </a:prstGeom>
            <a:gradFill rotWithShape="1">
              <a:gsLst>
                <a:gs pos="0">
                  <a:srgbClr val="E6E6E6"/>
                </a:gs>
                <a:gs pos="7500">
                  <a:srgbClr val="7D8496"/>
                </a:gs>
                <a:gs pos="26500">
                  <a:srgbClr val="E6E6E6"/>
                </a:gs>
                <a:gs pos="34000">
                  <a:srgbClr val="7D8496"/>
                </a:gs>
                <a:gs pos="46500">
                  <a:srgbClr val="E6E6E6"/>
                </a:gs>
                <a:gs pos="50000">
                  <a:srgbClr val="FFFFFF"/>
                </a:gs>
                <a:gs pos="53500">
                  <a:srgbClr val="E6E6E6"/>
                </a:gs>
                <a:gs pos="66000">
                  <a:srgbClr val="7D8496"/>
                </a:gs>
                <a:gs pos="73500">
                  <a:srgbClr val="E6E6E6"/>
                </a:gs>
                <a:gs pos="92500">
                  <a:srgbClr val="7D8496"/>
                </a:gs>
                <a:gs pos="100000">
                  <a:srgbClr val="E6E6E6"/>
                </a:gs>
              </a:gsLst>
              <a:lin ang="2700000" scaled="1"/>
            </a:gradFill>
            <a:ln w="9525">
              <a:solidFill>
                <a:srgbClr val="C0C0C0"/>
              </a:solidFill>
              <a:miter lim="800000"/>
            </a:ln>
          </p:spPr>
          <p:txBody>
            <a:bodyPr wrap="none" anchor="ctr"/>
            <a:lstStyle/>
            <a:p>
              <a:pPr algn="l"/>
              <a:endParaRPr lang="zh-CN" altLang="en-US" sz="2800" dirty="0"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  <p:sp>
          <p:nvSpPr>
            <p:cNvPr id="54" name="AutoShape 34">
              <a:extLst>
                <a:ext uri="{FF2B5EF4-FFF2-40B4-BE49-F238E27FC236}">
                  <a16:creationId xmlns:a16="http://schemas.microsoft.com/office/drawing/2014/main" id="{F56CB44F-0530-4205-837A-C2F59C016766}"/>
                </a:ext>
              </a:extLst>
            </p:cNvPr>
            <p:cNvSpPr>
              <a:spLocks noChangeAspect="1" noChangeArrowheads="1"/>
            </p:cNvSpPr>
            <p:nvPr/>
          </p:nvSpPr>
          <p:spPr bwMode="gray">
            <a:xfrm>
              <a:off x="388150" y="4816659"/>
              <a:ext cx="553556" cy="413068"/>
            </a:xfrm>
            <a:prstGeom prst="hexagon">
              <a:avLst>
                <a:gd name="adj" fmla="val 28814"/>
                <a:gd name="vf" fmla="val 115470"/>
              </a:avLst>
            </a:prstGeom>
            <a:solidFill>
              <a:srgbClr val="C000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r>
                <a:rPr lang="en-US" altLang="zh-CN" sz="2800" dirty="0">
                  <a:solidFill>
                    <a:schemeClr val="bg1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3</a:t>
              </a:r>
            </a:p>
          </p:txBody>
        </p:sp>
      </p:grpSp>
      <p:pic>
        <p:nvPicPr>
          <p:cNvPr id="55" name="图片 54">
            <a:extLst>
              <a:ext uri="{FF2B5EF4-FFF2-40B4-BE49-F238E27FC236}">
                <a16:creationId xmlns:a16="http://schemas.microsoft.com/office/drawing/2014/main" id="{C5AFCAC9-4DB1-4B86-B08C-ACF0E34983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717025"/>
            <a:ext cx="9144000" cy="3114744"/>
          </a:xfrm>
          <a:prstGeom prst="rect">
            <a:avLst/>
          </a:prstGeom>
          <a:noFill/>
          <a:effectLst>
            <a:softEdge rad="76200"/>
          </a:effectLst>
        </p:spPr>
      </p:pic>
    </p:spTree>
    <p:extLst>
      <p:ext uri="{BB962C8B-B14F-4D97-AF65-F5344CB8AC3E}">
        <p14:creationId xmlns:p14="http://schemas.microsoft.com/office/powerpoint/2010/main" val="20492936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5342024" y="1009081"/>
            <a:ext cx="3673642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7592" y="230688"/>
            <a:ext cx="2717646" cy="750103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 flipV="1">
            <a:off x="240633" y="1011588"/>
            <a:ext cx="5277852" cy="91679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" name="标题 1"/>
          <p:cNvSpPr/>
          <p:nvPr/>
        </p:nvSpPr>
        <p:spPr bwMode="auto">
          <a:xfrm>
            <a:off x="173735" y="398463"/>
            <a:ext cx="7541345" cy="59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3.1 </a:t>
            </a:r>
            <a:r>
              <a:rPr lang="en-US" altLang="zh-CN" sz="2800" b="1" dirty="0" err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Comsol</a:t>
            </a:r>
            <a:r>
              <a:rPr lang="zh-CN" altLang="en-US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模型的介绍</a:t>
            </a:r>
          </a:p>
        </p:txBody>
      </p:sp>
      <p:sp>
        <p:nvSpPr>
          <p:cNvPr id="16" name="Rectangle 79"/>
          <p:cNvSpPr>
            <a:spLocks noChangeArrowheads="1"/>
          </p:cNvSpPr>
          <p:nvPr/>
        </p:nvSpPr>
        <p:spPr bwMode="auto">
          <a:xfrm>
            <a:off x="0" y="9525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12" name="Rectangle 5"/>
          <p:cNvSpPr>
            <a:spLocks noChangeArrowheads="1"/>
          </p:cNvSpPr>
          <p:nvPr/>
        </p:nvSpPr>
        <p:spPr bwMode="auto">
          <a:xfrm>
            <a:off x="0" y="4953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8" name="Rectangle 1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30" name="Rectangle 19"/>
          <p:cNvSpPr>
            <a:spLocks noChangeArrowheads="1"/>
          </p:cNvSpPr>
          <p:nvPr/>
        </p:nvSpPr>
        <p:spPr bwMode="auto">
          <a:xfrm>
            <a:off x="0" y="4857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0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9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32" name="Rectangle 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15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36" name="Rectangle 1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38" name="Rectangle 1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40" name="Rectangle 1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42" name="Rectangle 2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2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4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7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43013" name="Rectangle 2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43015" name="Rectangle 2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18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43008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43010" name="Rectangle 1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43012" name="Rectangle 1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43018" name="Rectangle 1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43020" name="Rectangle 1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43029" name="Rectangle 2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43031" name="Rectangle 2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43033" name="Rectangle 3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43035" name="Rectangle 3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43037" name="Rectangle 3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43039" name="Rectangle 3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43017" name="Rectangle 3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43021" name="Rectangle 4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43023" name="Rectangle 4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48" name="Rectangle 2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50" name="Rectangle 2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52" name="Rectangle 2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55425519-FE3A-4449-9A52-1707812618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206" y="1420664"/>
            <a:ext cx="4492101" cy="2409825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2039C3F1-299C-43E6-B3EF-136C72CDC3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42064" y="4080983"/>
            <a:ext cx="4271055" cy="2291242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5342024" y="1009081"/>
            <a:ext cx="3673642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7592" y="230688"/>
            <a:ext cx="2717646" cy="750103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 flipV="1">
            <a:off x="240633" y="1011588"/>
            <a:ext cx="5277852" cy="91679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" name="标题 1"/>
          <p:cNvSpPr/>
          <p:nvPr/>
        </p:nvSpPr>
        <p:spPr bwMode="auto">
          <a:xfrm>
            <a:off x="173735" y="398463"/>
            <a:ext cx="7541345" cy="59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3.2 </a:t>
            </a:r>
            <a:r>
              <a:rPr lang="en-US" altLang="zh-CN" sz="2800" b="1" dirty="0" err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Comsol</a:t>
            </a:r>
            <a:r>
              <a:rPr lang="zh-CN" altLang="en-US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模型的导出</a:t>
            </a:r>
          </a:p>
        </p:txBody>
      </p:sp>
      <p:sp>
        <p:nvSpPr>
          <p:cNvPr id="16" name="Rectangle 79"/>
          <p:cNvSpPr>
            <a:spLocks noChangeArrowheads="1"/>
          </p:cNvSpPr>
          <p:nvPr/>
        </p:nvSpPr>
        <p:spPr bwMode="auto">
          <a:xfrm>
            <a:off x="0" y="9525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12" name="Rectangle 5"/>
          <p:cNvSpPr>
            <a:spLocks noChangeArrowheads="1"/>
          </p:cNvSpPr>
          <p:nvPr/>
        </p:nvSpPr>
        <p:spPr bwMode="auto">
          <a:xfrm>
            <a:off x="0" y="4953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8" name="Rectangle 1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30" name="Rectangle 19"/>
          <p:cNvSpPr>
            <a:spLocks noChangeArrowheads="1"/>
          </p:cNvSpPr>
          <p:nvPr/>
        </p:nvSpPr>
        <p:spPr bwMode="auto">
          <a:xfrm>
            <a:off x="0" y="4857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0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9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32" name="Rectangle 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15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36" name="Rectangle 1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38" name="Rectangle 1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40" name="Rectangle 1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42" name="Rectangle 2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2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4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7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43013" name="Rectangle 2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43015" name="Rectangle 2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18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43008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43010" name="Rectangle 1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43012" name="Rectangle 1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43018" name="Rectangle 1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43020" name="Rectangle 1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43029" name="Rectangle 2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43031" name="Rectangle 2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43033" name="Rectangle 3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43035" name="Rectangle 3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43037" name="Rectangle 3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43039" name="Rectangle 3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43017" name="Rectangle 3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43021" name="Rectangle 4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43023" name="Rectangle 4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48" name="Rectangle 2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50" name="Rectangle 2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52" name="Rectangle 2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DE41B62A-5858-4C71-AD7C-6804900852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4990" y="1235878"/>
            <a:ext cx="4185204" cy="2245188"/>
          </a:xfrm>
          <a:prstGeom prst="rect">
            <a:avLst/>
          </a:prstGeom>
        </p:spPr>
      </p:pic>
      <p:sp>
        <p:nvSpPr>
          <p:cNvPr id="14" name="矩形 17">
            <a:extLst>
              <a:ext uri="{FF2B5EF4-FFF2-40B4-BE49-F238E27FC236}">
                <a16:creationId xmlns:a16="http://schemas.microsoft.com/office/drawing/2014/main" id="{0EE0FD9A-FB65-401E-BE4E-7C0A5D816A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9354" y="4109202"/>
            <a:ext cx="3115846" cy="20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kumimoji="1" sz="21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1pPr>
            <a:lvl2pPr marL="742950" indent="-285750">
              <a:defRPr kumimoji="1" sz="21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2pPr>
            <a:lvl3pPr marL="1143000" indent="-228600">
              <a:defRPr kumimoji="1" sz="21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3pPr>
            <a:lvl4pPr marL="1600200" indent="-228600">
              <a:defRPr kumimoji="1" sz="21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4pPr>
            <a:lvl5pPr marL="2057400" indent="-228600">
              <a:defRPr kumimoji="1" sz="21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1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1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1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1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9pPr>
          </a:lstStyle>
          <a:p>
            <a:pPr marL="0" fontAlgn="t">
              <a:lnSpc>
                <a:spcPct val="130000"/>
              </a:lnSpc>
            </a:pPr>
            <a:r>
              <a:rPr lang="zh-CN" altLang="en-US" sz="2000" dirty="0">
                <a:sym typeface="+mn-ea"/>
              </a:rPr>
              <a:t>从</a:t>
            </a:r>
            <a:r>
              <a:rPr lang="en-US" altLang="zh-CN" sz="2000" dirty="0" err="1">
                <a:sym typeface="+mn-ea"/>
              </a:rPr>
              <a:t>Comsol</a:t>
            </a:r>
            <a:r>
              <a:rPr lang="zh-CN" altLang="en-US" sz="2000" dirty="0">
                <a:sym typeface="+mn-ea"/>
              </a:rPr>
              <a:t>中导出</a:t>
            </a:r>
            <a:r>
              <a:rPr lang="en-US" altLang="zh-CN" sz="2000" dirty="0">
                <a:sym typeface="+mn-ea"/>
              </a:rPr>
              <a:t>.sat</a:t>
            </a:r>
            <a:r>
              <a:rPr lang="zh-CN" altLang="en-US" sz="2000" dirty="0">
                <a:sym typeface="+mn-ea"/>
              </a:rPr>
              <a:t>文件格式</a:t>
            </a:r>
            <a:r>
              <a:rPr lang="en-US" altLang="zh-CN" sz="2000" dirty="0">
                <a:sym typeface="+mn-ea"/>
              </a:rPr>
              <a:t>(</a:t>
            </a:r>
            <a:r>
              <a:rPr lang="zh-CN" altLang="en-US" sz="2000" dirty="0">
                <a:sym typeface="+mn-ea"/>
              </a:rPr>
              <a:t>选择</a:t>
            </a:r>
            <a:r>
              <a:rPr lang="en-US" altLang="zh-CN" sz="2000" dirty="0">
                <a:sym typeface="+mn-ea"/>
              </a:rPr>
              <a:t>4.0</a:t>
            </a:r>
            <a:r>
              <a:rPr lang="zh-CN" altLang="en-US" sz="2000" dirty="0">
                <a:sym typeface="+mn-ea"/>
              </a:rPr>
              <a:t>版本</a:t>
            </a:r>
            <a:r>
              <a:rPr lang="en-US" altLang="zh-CN" sz="2000" dirty="0">
                <a:sym typeface="+mn-ea"/>
              </a:rPr>
              <a:t>)</a:t>
            </a:r>
            <a:r>
              <a:rPr lang="zh-CN" altLang="en-US" sz="2000" dirty="0">
                <a:sym typeface="+mn-ea"/>
              </a:rPr>
              <a:t>，然后直接导入</a:t>
            </a:r>
            <a:r>
              <a:rPr lang="en-US" altLang="zh-CN" sz="2000" dirty="0">
                <a:sym typeface="+mn-ea"/>
              </a:rPr>
              <a:t>GID</a:t>
            </a:r>
            <a:r>
              <a:rPr lang="zh-CN" altLang="en-US" sz="2000" dirty="0">
                <a:sym typeface="+mn-ea"/>
              </a:rPr>
              <a:t>中，此时会直接生成体。</a:t>
            </a:r>
          </a:p>
          <a:p>
            <a:pPr marL="0" fontAlgn="t">
              <a:lnSpc>
                <a:spcPct val="130000"/>
              </a:lnSpc>
            </a:pPr>
            <a:endParaRPr lang="zh-CN" altLang="en-US" sz="2000" dirty="0">
              <a:sym typeface="+mn-ea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6A7FDBAD-283E-43A6-A29E-705EDDC8BA7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57160" b="30196"/>
          <a:stretch/>
        </p:blipFill>
        <p:spPr>
          <a:xfrm>
            <a:off x="415748" y="3036162"/>
            <a:ext cx="3553168" cy="3165921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5342024" y="1009081"/>
            <a:ext cx="3673642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7592" y="230688"/>
            <a:ext cx="2717646" cy="750103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 flipV="1">
            <a:off x="240633" y="1011588"/>
            <a:ext cx="5277852" cy="91679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" name="标题 1"/>
          <p:cNvSpPr/>
          <p:nvPr/>
        </p:nvSpPr>
        <p:spPr bwMode="auto">
          <a:xfrm>
            <a:off x="173735" y="398463"/>
            <a:ext cx="7541345" cy="59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3.3 GID</a:t>
            </a:r>
            <a:r>
              <a:rPr lang="zh-CN" altLang="en-US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对模型的重建</a:t>
            </a:r>
          </a:p>
          <a:p>
            <a:endParaRPr lang="zh-CN" altLang="en-US" sz="28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Rectangle 79"/>
          <p:cNvSpPr>
            <a:spLocks noChangeArrowheads="1"/>
          </p:cNvSpPr>
          <p:nvPr/>
        </p:nvSpPr>
        <p:spPr bwMode="auto">
          <a:xfrm>
            <a:off x="0" y="9525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12" name="Rectangle 5"/>
          <p:cNvSpPr>
            <a:spLocks noChangeArrowheads="1"/>
          </p:cNvSpPr>
          <p:nvPr/>
        </p:nvSpPr>
        <p:spPr bwMode="auto">
          <a:xfrm>
            <a:off x="0" y="4953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8" name="Rectangle 1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30" name="Rectangle 19"/>
          <p:cNvSpPr>
            <a:spLocks noChangeArrowheads="1"/>
          </p:cNvSpPr>
          <p:nvPr/>
        </p:nvSpPr>
        <p:spPr bwMode="auto">
          <a:xfrm>
            <a:off x="0" y="4857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0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9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32" name="Rectangle 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15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36" name="Rectangle 1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38" name="Rectangle 1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40" name="Rectangle 1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42" name="Rectangle 2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2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4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7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43013" name="Rectangle 2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43015" name="Rectangle 2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18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43008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43010" name="Rectangle 1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43012" name="Rectangle 1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43018" name="Rectangle 1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43020" name="Rectangle 1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43029" name="Rectangle 2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43031" name="Rectangle 2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43033" name="Rectangle 3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43035" name="Rectangle 3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43037" name="Rectangle 3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43039" name="Rectangle 3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43017" name="Rectangle 3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43021" name="Rectangle 4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43023" name="Rectangle 4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48" name="Rectangle 2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50" name="Rectangle 2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52" name="Rectangle 2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BA0B7C21-DC0C-4869-A8E4-0AD95EC8F1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112" y="1318021"/>
            <a:ext cx="3625515" cy="1944938"/>
          </a:xfrm>
          <a:prstGeom prst="rect">
            <a:avLst/>
          </a:prstGeom>
        </p:spPr>
      </p:pic>
      <p:sp>
        <p:nvSpPr>
          <p:cNvPr id="58" name="文本框 57">
            <a:extLst>
              <a:ext uri="{FF2B5EF4-FFF2-40B4-BE49-F238E27FC236}">
                <a16:creationId xmlns:a16="http://schemas.microsoft.com/office/drawing/2014/main" id="{F52DDE31-F620-4EE7-A6EC-89756755A75F}"/>
              </a:ext>
            </a:extLst>
          </p:cNvPr>
          <p:cNvSpPr txBox="1"/>
          <p:nvPr/>
        </p:nvSpPr>
        <p:spPr>
          <a:xfrm>
            <a:off x="2606845" y="5901528"/>
            <a:ext cx="4572000" cy="4524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fontAlgn="t">
              <a:lnSpc>
                <a:spcPct val="130000"/>
              </a:lnSpc>
            </a:pPr>
            <a:r>
              <a:rPr lang="zh-CN" altLang="en-US" sz="1800" dirty="0">
                <a:sym typeface="+mn-ea"/>
              </a:rPr>
              <a:t>将层状结构进行拆分到各个图层中</a:t>
            </a:r>
          </a:p>
        </p:txBody>
      </p:sp>
      <p:pic>
        <p:nvPicPr>
          <p:cNvPr id="43014" name="图片 43013">
            <a:extLst>
              <a:ext uri="{FF2B5EF4-FFF2-40B4-BE49-F238E27FC236}">
                <a16:creationId xmlns:a16="http://schemas.microsoft.com/office/drawing/2014/main" id="{AFD813D2-FB82-44F4-B0AD-825FB208AC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3924" y="1347872"/>
            <a:ext cx="3625515" cy="1944938"/>
          </a:xfrm>
          <a:prstGeom prst="rect">
            <a:avLst/>
          </a:prstGeom>
        </p:spPr>
      </p:pic>
      <p:pic>
        <p:nvPicPr>
          <p:cNvPr id="43016" name="图片 43015">
            <a:extLst>
              <a:ext uri="{FF2B5EF4-FFF2-40B4-BE49-F238E27FC236}">
                <a16:creationId xmlns:a16="http://schemas.microsoft.com/office/drawing/2014/main" id="{1F62D621-0C2E-41D5-B253-FED75A72B1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8112" y="3885301"/>
            <a:ext cx="3625515" cy="1944938"/>
          </a:xfrm>
          <a:prstGeom prst="rect">
            <a:avLst/>
          </a:prstGeom>
        </p:spPr>
      </p:pic>
      <p:pic>
        <p:nvPicPr>
          <p:cNvPr id="43019" name="图片 43018">
            <a:extLst>
              <a:ext uri="{FF2B5EF4-FFF2-40B4-BE49-F238E27FC236}">
                <a16:creationId xmlns:a16="http://schemas.microsoft.com/office/drawing/2014/main" id="{E0537422-4723-4852-8165-113D94CEC8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53923" y="3862405"/>
            <a:ext cx="3625515" cy="1944938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5342024" y="1009081"/>
            <a:ext cx="3673642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7592" y="230688"/>
            <a:ext cx="2717646" cy="750103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 flipV="1">
            <a:off x="240633" y="1011588"/>
            <a:ext cx="5277852" cy="91679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" name="标题 1"/>
          <p:cNvSpPr/>
          <p:nvPr/>
        </p:nvSpPr>
        <p:spPr bwMode="auto">
          <a:xfrm>
            <a:off x="173735" y="398463"/>
            <a:ext cx="7541345" cy="59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3.3 GID</a:t>
            </a:r>
            <a:r>
              <a:rPr lang="zh-CN" altLang="en-US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对模型的重建</a:t>
            </a:r>
          </a:p>
        </p:txBody>
      </p:sp>
      <p:sp>
        <p:nvSpPr>
          <p:cNvPr id="16" name="Rectangle 79"/>
          <p:cNvSpPr>
            <a:spLocks noChangeArrowheads="1"/>
          </p:cNvSpPr>
          <p:nvPr/>
        </p:nvSpPr>
        <p:spPr bwMode="auto">
          <a:xfrm>
            <a:off x="0" y="9525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12" name="Rectangle 5"/>
          <p:cNvSpPr>
            <a:spLocks noChangeArrowheads="1"/>
          </p:cNvSpPr>
          <p:nvPr/>
        </p:nvSpPr>
        <p:spPr bwMode="auto">
          <a:xfrm>
            <a:off x="0" y="4953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8" name="Rectangle 1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30" name="Rectangle 19"/>
          <p:cNvSpPr>
            <a:spLocks noChangeArrowheads="1"/>
          </p:cNvSpPr>
          <p:nvPr/>
        </p:nvSpPr>
        <p:spPr bwMode="auto">
          <a:xfrm>
            <a:off x="0" y="4857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0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9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32" name="Rectangle 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15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36" name="Rectangle 1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38" name="Rectangle 1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40" name="Rectangle 1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42" name="Rectangle 2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2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4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7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43013" name="Rectangle 2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43015" name="Rectangle 2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18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43008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43010" name="Rectangle 1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43012" name="Rectangle 1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43018" name="Rectangle 1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43020" name="Rectangle 1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43029" name="Rectangle 2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43031" name="Rectangle 2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43033" name="Rectangle 3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43035" name="Rectangle 3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43037" name="Rectangle 3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43039" name="Rectangle 3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43017" name="Rectangle 3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43021" name="Rectangle 4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43023" name="Rectangle 4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48" name="Rectangle 2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50" name="Rectangle 2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52" name="Rectangle 2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37" name="矩形 17"/>
          <p:cNvSpPr>
            <a:spLocks noChangeArrowheads="1"/>
          </p:cNvSpPr>
          <p:nvPr/>
        </p:nvSpPr>
        <p:spPr bwMode="auto">
          <a:xfrm>
            <a:off x="381000" y="6116478"/>
            <a:ext cx="838200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kumimoji="1" sz="21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1pPr>
            <a:lvl2pPr marL="742950" indent="-285750">
              <a:defRPr kumimoji="1" sz="21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2pPr>
            <a:lvl3pPr marL="1143000" indent="-228600">
              <a:defRPr kumimoji="1" sz="21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3pPr>
            <a:lvl4pPr marL="1600200" indent="-228600">
              <a:defRPr kumimoji="1" sz="21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4pPr>
            <a:lvl5pPr marL="2057400" indent="-228600">
              <a:defRPr kumimoji="1" sz="21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1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1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1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1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9pPr>
          </a:lstStyle>
          <a:p>
            <a:pPr marL="0" indent="342265" fontAlgn="t">
              <a:lnSpc>
                <a:spcPct val="130000"/>
              </a:lnSpc>
            </a:pPr>
            <a:r>
              <a:rPr lang="zh-CN" altLang="en-US" sz="2000" dirty="0">
                <a:latin typeface="+mn-ea"/>
                <a:ea typeface="+mn-ea"/>
                <a:cs typeface="+mn-ea"/>
                <a:sym typeface="+mn-ea"/>
              </a:rPr>
              <a:t>          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61B5CAB-3B35-47F9-BBAA-82B88534EC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633" y="1269313"/>
            <a:ext cx="3869728" cy="2909834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05121135-C4E2-4A03-9E8F-F80C2F7B6F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72871" y="3628067"/>
            <a:ext cx="4430496" cy="2376777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5342024" y="1009081"/>
            <a:ext cx="3673642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7592" y="230688"/>
            <a:ext cx="2717646" cy="750103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 flipV="1">
            <a:off x="240633" y="1011588"/>
            <a:ext cx="5277852" cy="91679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" name="标题 1"/>
          <p:cNvSpPr/>
          <p:nvPr/>
        </p:nvSpPr>
        <p:spPr bwMode="auto">
          <a:xfrm>
            <a:off x="173735" y="398463"/>
            <a:ext cx="7541345" cy="59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3.3 GID</a:t>
            </a:r>
            <a:r>
              <a:rPr lang="zh-CN" altLang="en-US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对模型的重建</a:t>
            </a:r>
          </a:p>
        </p:txBody>
      </p:sp>
      <p:sp>
        <p:nvSpPr>
          <p:cNvPr id="16" name="Rectangle 79"/>
          <p:cNvSpPr>
            <a:spLocks noChangeArrowheads="1"/>
          </p:cNvSpPr>
          <p:nvPr/>
        </p:nvSpPr>
        <p:spPr bwMode="auto">
          <a:xfrm>
            <a:off x="0" y="9525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12" name="Rectangle 5"/>
          <p:cNvSpPr>
            <a:spLocks noChangeArrowheads="1"/>
          </p:cNvSpPr>
          <p:nvPr/>
        </p:nvSpPr>
        <p:spPr bwMode="auto">
          <a:xfrm>
            <a:off x="0" y="4953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8" name="Rectangle 1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30" name="Rectangle 19"/>
          <p:cNvSpPr>
            <a:spLocks noChangeArrowheads="1"/>
          </p:cNvSpPr>
          <p:nvPr/>
        </p:nvSpPr>
        <p:spPr bwMode="auto">
          <a:xfrm>
            <a:off x="0" y="4953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0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9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32" name="Rectangle 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15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36" name="Rectangle 1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38" name="Rectangle 1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40" name="Rectangle 1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42" name="Rectangle 2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2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4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7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43013" name="Rectangle 2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43015" name="Rectangle 2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18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43008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43010" name="Rectangle 1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43012" name="Rectangle 1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43018" name="Rectangle 1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43020" name="Rectangle 1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43029" name="Rectangle 2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43031" name="Rectangle 2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43033" name="Rectangle 3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43035" name="Rectangle 3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43037" name="Rectangle 3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43039" name="Rectangle 3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43017" name="Rectangle 3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43021" name="Rectangle 4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43023" name="Rectangle 4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48" name="Rectangle 2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50" name="Rectangle 2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52" name="Rectangle 2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graphicFrame>
        <p:nvGraphicFramePr>
          <p:cNvPr id="14" name="对象 13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8267065" y="4597400"/>
          <a:ext cx="290830" cy="320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72" r:id="rId5" imgW="127000" imgH="139700" progId="Equation.KSEE3">
                  <p:embed/>
                </p:oleObj>
              </mc:Choice>
              <mc:Fallback>
                <p:oleObj r:id="rId5" imgW="127000" imgH="139700" progId="Equation.KSEE3">
                  <p:embed/>
                  <p:pic>
                    <p:nvPicPr>
                      <p:cNvPr id="0" name="图片 3072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267065" y="4597400"/>
                        <a:ext cx="290830" cy="320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图片 7">
            <a:extLst>
              <a:ext uri="{FF2B5EF4-FFF2-40B4-BE49-F238E27FC236}">
                <a16:creationId xmlns:a16="http://schemas.microsoft.com/office/drawing/2014/main" id="{3C0A62A8-72C2-4F5C-962F-3ABD915D14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0633" y="1266651"/>
            <a:ext cx="4846273" cy="2599823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985662E-8722-4CA6-A2B3-0962D689295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44407" y="4064136"/>
            <a:ext cx="4846272" cy="2599823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5342024" y="1009081"/>
            <a:ext cx="3673642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7592" y="230688"/>
            <a:ext cx="2717646" cy="750103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 flipV="1">
            <a:off x="240633" y="1011588"/>
            <a:ext cx="5277852" cy="91679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" name="标题 1"/>
          <p:cNvSpPr/>
          <p:nvPr/>
        </p:nvSpPr>
        <p:spPr bwMode="auto">
          <a:xfrm>
            <a:off x="173735" y="398463"/>
            <a:ext cx="7541345" cy="59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4.1 </a:t>
            </a:r>
            <a:r>
              <a:rPr lang="zh-CN" altLang="en-US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建议</a:t>
            </a:r>
          </a:p>
        </p:txBody>
      </p:sp>
      <p:sp>
        <p:nvSpPr>
          <p:cNvPr id="16" name="Rectangle 79"/>
          <p:cNvSpPr>
            <a:spLocks noChangeArrowheads="1"/>
          </p:cNvSpPr>
          <p:nvPr/>
        </p:nvSpPr>
        <p:spPr bwMode="auto">
          <a:xfrm>
            <a:off x="0" y="9525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12" name="Rectangle 5"/>
          <p:cNvSpPr>
            <a:spLocks noChangeArrowheads="1"/>
          </p:cNvSpPr>
          <p:nvPr/>
        </p:nvSpPr>
        <p:spPr bwMode="auto">
          <a:xfrm>
            <a:off x="0" y="4953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8" name="Rectangle 1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30" name="Rectangle 19"/>
          <p:cNvSpPr>
            <a:spLocks noChangeArrowheads="1"/>
          </p:cNvSpPr>
          <p:nvPr/>
        </p:nvSpPr>
        <p:spPr bwMode="auto">
          <a:xfrm>
            <a:off x="0" y="4857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0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9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32" name="Rectangle 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15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36" name="Rectangle 1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38" name="Rectangle 1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40" name="Rectangle 1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42" name="Rectangle 2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2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4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7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43013" name="Rectangle 2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43015" name="Rectangle 2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18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43008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43010" name="Rectangle 1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43012" name="Rectangle 1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43018" name="Rectangle 1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43020" name="Rectangle 1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43029" name="Rectangle 2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43031" name="Rectangle 2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43033" name="Rectangle 3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43035" name="Rectangle 3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43037" name="Rectangle 3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43039" name="Rectangle 3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43017" name="Rectangle 3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43021" name="Rectangle 4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43023" name="Rectangle 4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48" name="Rectangle 2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50" name="Rectangle 2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52" name="Rectangle 2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2188966" y="5927961"/>
            <a:ext cx="4446079" cy="41883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457200" fontAlgn="auto">
              <a:lnSpc>
                <a:spcPct val="130000"/>
              </a:lnSpc>
            </a:pPr>
            <a:r>
              <a:rPr lang="zh-CN" altLang="en-US" dirty="0">
                <a:sym typeface="+mn-ea"/>
              </a:rPr>
              <a:t>实现代码的管理，添加代码版本说明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4EA5563-D9D4-4D0E-A06C-5B525441FB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735" y="1159963"/>
            <a:ext cx="8686839" cy="4660127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5342024" y="1019714"/>
            <a:ext cx="3673642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8088" y="154358"/>
            <a:ext cx="2892484" cy="798359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 flipV="1">
            <a:off x="240633" y="1024288"/>
            <a:ext cx="5277852" cy="91679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265113" y="1806575"/>
            <a:ext cx="8580437" cy="264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 marL="342900" indent="-342900" algn="ctr">
              <a:lnSpc>
                <a:spcPct val="150000"/>
              </a:lnSpc>
              <a:spcBef>
                <a:spcPct val="20000"/>
              </a:spcBef>
              <a:buClrTx/>
              <a:buFontTx/>
              <a:buNone/>
            </a:pPr>
            <a:endParaRPr kumimoji="0" lang="en-US" altLang="zh-CN" sz="36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ctr">
              <a:lnSpc>
                <a:spcPct val="150000"/>
              </a:lnSpc>
              <a:spcBef>
                <a:spcPct val="20000"/>
              </a:spcBef>
              <a:buClrTx/>
              <a:buFontTx/>
              <a:buNone/>
            </a:pPr>
            <a:r>
              <a:rPr kumimoji="0" lang="zh-CN" altLang="en-US" sz="36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谢  谢！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5342024" y="1009081"/>
            <a:ext cx="3673642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9164" y="297365"/>
            <a:ext cx="2476074" cy="683426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 flipV="1">
            <a:off x="240633" y="1011588"/>
            <a:ext cx="5277852" cy="91679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" name="标题 1"/>
          <p:cNvSpPr/>
          <p:nvPr/>
        </p:nvSpPr>
        <p:spPr bwMode="auto">
          <a:xfrm>
            <a:off x="173735" y="398463"/>
            <a:ext cx="7541345" cy="59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6.1 GID</a:t>
            </a:r>
            <a:r>
              <a:rPr lang="zh-CN" altLang="en-US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报错的解决方法</a:t>
            </a:r>
            <a:endParaRPr lang="en-US" altLang="zh-CN" sz="28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6" name="Rectangle 79"/>
          <p:cNvSpPr>
            <a:spLocks noChangeArrowheads="1"/>
          </p:cNvSpPr>
          <p:nvPr/>
        </p:nvSpPr>
        <p:spPr bwMode="auto">
          <a:xfrm>
            <a:off x="0" y="9525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12" name="Rectangle 5"/>
          <p:cNvSpPr>
            <a:spLocks noChangeArrowheads="1"/>
          </p:cNvSpPr>
          <p:nvPr/>
        </p:nvSpPr>
        <p:spPr bwMode="auto">
          <a:xfrm>
            <a:off x="0" y="4953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8" name="Rectangle 1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30" name="Rectangle 19"/>
          <p:cNvSpPr>
            <a:spLocks noChangeArrowheads="1"/>
          </p:cNvSpPr>
          <p:nvPr/>
        </p:nvSpPr>
        <p:spPr bwMode="auto">
          <a:xfrm>
            <a:off x="0" y="4857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0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9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32" name="Rectangle 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15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36" name="Rectangle 1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38" name="Rectangle 1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40" name="Rectangle 1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42" name="Rectangle 2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2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4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7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43013" name="Rectangle 2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43015" name="Rectangle 2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18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43008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43010" name="Rectangle 1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43012" name="Rectangle 1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43018" name="Rectangle 1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43020" name="Rectangle 1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43029" name="Rectangle 2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43031" name="Rectangle 2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43033" name="Rectangle 3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43035" name="Rectangle 3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43037" name="Rectangle 3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43039" name="Rectangle 3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43017" name="Rectangle 3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43021" name="Rectangle 4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43023" name="Rectangle 4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48" name="Rectangle 2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50" name="Rectangle 2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52" name="Rectangle 2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0DBD4BE-BA2F-4B15-A305-4F51AB4460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633" y="1252536"/>
            <a:ext cx="8629095" cy="4629150"/>
          </a:xfrm>
          <a:prstGeom prst="rect">
            <a:avLst/>
          </a:prstGeom>
        </p:spPr>
      </p:pic>
      <p:sp>
        <p:nvSpPr>
          <p:cNvPr id="56" name="文本框 55">
            <a:extLst>
              <a:ext uri="{FF2B5EF4-FFF2-40B4-BE49-F238E27FC236}">
                <a16:creationId xmlns:a16="http://schemas.microsoft.com/office/drawing/2014/main" id="{BAFB8366-4F61-4983-8318-199423C4B3A7}"/>
              </a:ext>
            </a:extLst>
          </p:cNvPr>
          <p:cNvSpPr txBox="1"/>
          <p:nvPr/>
        </p:nvSpPr>
        <p:spPr>
          <a:xfrm>
            <a:off x="3034220" y="5968422"/>
            <a:ext cx="2484266" cy="52084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457200" fontAlgn="auto">
              <a:lnSpc>
                <a:spcPct val="130000"/>
              </a:lnSpc>
            </a:pP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igs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文件导入</a:t>
            </a:r>
          </a:p>
        </p:txBody>
      </p:sp>
    </p:spTree>
    <p:extLst>
      <p:ext uri="{BB962C8B-B14F-4D97-AF65-F5344CB8AC3E}">
        <p14:creationId xmlns:p14="http://schemas.microsoft.com/office/powerpoint/2010/main" val="2426233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5342024" y="1009081"/>
            <a:ext cx="3673642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9164" y="297365"/>
            <a:ext cx="2476074" cy="683426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 flipV="1">
            <a:off x="240633" y="1011588"/>
            <a:ext cx="5277852" cy="91679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" name="标题 1"/>
          <p:cNvSpPr/>
          <p:nvPr/>
        </p:nvSpPr>
        <p:spPr bwMode="auto">
          <a:xfrm>
            <a:off x="173735" y="398463"/>
            <a:ext cx="7541345" cy="59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6.1 GID</a:t>
            </a:r>
            <a:r>
              <a:rPr lang="zh-CN" altLang="en-US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报错的解决方法</a:t>
            </a:r>
            <a:endParaRPr lang="en-US" altLang="zh-CN" sz="28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6" name="Rectangle 79"/>
          <p:cNvSpPr>
            <a:spLocks noChangeArrowheads="1"/>
          </p:cNvSpPr>
          <p:nvPr/>
        </p:nvSpPr>
        <p:spPr bwMode="auto">
          <a:xfrm>
            <a:off x="0" y="9525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12" name="Rectangle 5"/>
          <p:cNvSpPr>
            <a:spLocks noChangeArrowheads="1"/>
          </p:cNvSpPr>
          <p:nvPr/>
        </p:nvSpPr>
        <p:spPr bwMode="auto">
          <a:xfrm>
            <a:off x="0" y="4953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8" name="Rectangle 1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30" name="Rectangle 19"/>
          <p:cNvSpPr>
            <a:spLocks noChangeArrowheads="1"/>
          </p:cNvSpPr>
          <p:nvPr/>
        </p:nvSpPr>
        <p:spPr bwMode="auto">
          <a:xfrm>
            <a:off x="0" y="4857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0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9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32" name="Rectangle 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15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36" name="Rectangle 1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38" name="Rectangle 1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40" name="Rectangle 1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42" name="Rectangle 2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2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4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7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43013" name="Rectangle 2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43015" name="Rectangle 2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18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43008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43010" name="Rectangle 1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43012" name="Rectangle 1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43018" name="Rectangle 1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43020" name="Rectangle 1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43029" name="Rectangle 2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43031" name="Rectangle 2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43033" name="Rectangle 3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43035" name="Rectangle 3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43037" name="Rectangle 3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43039" name="Rectangle 3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43017" name="Rectangle 3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43021" name="Rectangle 4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43023" name="Rectangle 4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48" name="Rectangle 2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50" name="Rectangle 2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52" name="Rectangle 2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5749E014-4529-4CEB-8597-E5DA50C8C1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301" y="1289446"/>
            <a:ext cx="8389398" cy="4500562"/>
          </a:xfrm>
          <a:prstGeom prst="rect">
            <a:avLst/>
          </a:prstGeom>
        </p:spPr>
      </p:pic>
      <p:sp>
        <p:nvSpPr>
          <p:cNvPr id="56" name="文本框 55">
            <a:extLst>
              <a:ext uri="{FF2B5EF4-FFF2-40B4-BE49-F238E27FC236}">
                <a16:creationId xmlns:a16="http://schemas.microsoft.com/office/drawing/2014/main" id="{DC419AB8-BDE2-4515-881E-724DEE51E687}"/>
              </a:ext>
            </a:extLst>
          </p:cNvPr>
          <p:cNvSpPr txBox="1"/>
          <p:nvPr/>
        </p:nvSpPr>
        <p:spPr>
          <a:xfrm>
            <a:off x="173735" y="5871735"/>
            <a:ext cx="8841931" cy="10009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457200" fontAlgn="auto">
              <a:lnSpc>
                <a:spcPct val="130000"/>
              </a:lnSpc>
            </a:pP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建立新的图层，将建立的体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’send to’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到新的图层，并将原来的图层关闭</a:t>
            </a:r>
          </a:p>
        </p:txBody>
      </p:sp>
    </p:spTree>
    <p:extLst>
      <p:ext uri="{BB962C8B-B14F-4D97-AF65-F5344CB8AC3E}">
        <p14:creationId xmlns:p14="http://schemas.microsoft.com/office/powerpoint/2010/main" val="28396180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FF2CC7D2-8B37-40F8-9228-85CA830352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1959"/>
          <a:stretch/>
        </p:blipFill>
        <p:spPr>
          <a:xfrm>
            <a:off x="5342024" y="1408947"/>
            <a:ext cx="2733348" cy="275023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59D9EDE-EB48-4E24-88AF-20692B2ECD0E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44" y="1265136"/>
            <a:ext cx="5158784" cy="254381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" name="直接连接符 1"/>
          <p:cNvCxnSpPr/>
          <p:nvPr/>
        </p:nvCxnSpPr>
        <p:spPr>
          <a:xfrm>
            <a:off x="5342024" y="1009081"/>
            <a:ext cx="3673642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8088" y="154358"/>
            <a:ext cx="2892484" cy="798359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 flipV="1">
            <a:off x="240633" y="1011588"/>
            <a:ext cx="5277852" cy="91679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" name="标题 1"/>
          <p:cNvSpPr/>
          <p:nvPr/>
        </p:nvSpPr>
        <p:spPr bwMode="auto">
          <a:xfrm>
            <a:off x="240633" y="414103"/>
            <a:ext cx="5545137" cy="59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l">
              <a:lnSpc>
                <a:spcPct val="100000"/>
              </a:lnSpc>
              <a:buClrTx/>
              <a:buFontTx/>
              <a:buNone/>
            </a:pPr>
            <a:r>
              <a:rPr lang="en-US" altLang="zh-CN" sz="3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kumimoji="0" lang="en-US" altLang="zh-CN" sz="3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.1GeoModeller</a:t>
            </a:r>
            <a:r>
              <a:rPr kumimoji="0" lang="zh-CN" altLang="en-US" sz="3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的存在问题</a:t>
            </a:r>
            <a:endParaRPr kumimoji="0" lang="en-US" altLang="zh-CN" sz="32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06705" y="4065000"/>
            <a:ext cx="8530590" cy="267765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457200" fontAlgn="auto"/>
            <a:r>
              <a:rPr lang="en-US" altLang="zh-CN" sz="2400" dirty="0" err="1"/>
              <a:t>GeoModeller</a:t>
            </a:r>
            <a:r>
              <a:rPr lang="zh-CN" altLang="en-US" sz="2400" dirty="0"/>
              <a:t>建模目前的难题：</a:t>
            </a:r>
            <a:endParaRPr lang="en-US" altLang="zh-CN" sz="2400" dirty="0"/>
          </a:p>
          <a:p>
            <a:pPr indent="457200" fontAlgn="auto"/>
            <a:r>
              <a:rPr lang="en-US" altLang="zh-CN" sz="2400" dirty="0"/>
              <a:t>1.</a:t>
            </a:r>
            <a:r>
              <a:rPr lang="zh-CN" altLang="en-US" sz="2400" dirty="0"/>
              <a:t>左边的显示只是借助于软件的剖面线的轨迹进行画取，其真实的形状需要借助三维渲染；</a:t>
            </a:r>
            <a:endParaRPr lang="en-US" altLang="zh-CN" sz="2400" dirty="0"/>
          </a:p>
          <a:p>
            <a:pPr indent="457200" fontAlgn="auto"/>
            <a:r>
              <a:rPr lang="en-US" altLang="zh-CN" sz="2400" dirty="0"/>
              <a:t>2.</a:t>
            </a:r>
            <a:r>
              <a:rPr lang="zh-CN" altLang="en-US" sz="2400" dirty="0"/>
              <a:t>自带的三维显示需要进行渲染才能显示，而渲染只与运行内存有关，显示精细尺度一般需要非常大的运行内存而且非常耗时间。</a:t>
            </a:r>
            <a:endParaRPr lang="en-US" altLang="zh-CN" sz="2400" dirty="0"/>
          </a:p>
          <a:p>
            <a:pPr indent="457200" fontAlgn="auto"/>
            <a:r>
              <a:rPr lang="en-US" altLang="zh-CN" sz="2400" dirty="0"/>
              <a:t>3.</a:t>
            </a:r>
            <a:r>
              <a:rPr lang="zh-CN" altLang="en-US" sz="2400" dirty="0"/>
              <a:t>如果运行内存不够，如何查看真实模型的样子？</a:t>
            </a:r>
            <a:endParaRPr lang="en-US" altLang="zh-CN" sz="24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5342024" y="1009081"/>
            <a:ext cx="3673642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9164" y="297365"/>
            <a:ext cx="2476074" cy="683426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 flipV="1">
            <a:off x="240633" y="1011588"/>
            <a:ext cx="5277852" cy="91679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" name="标题 1"/>
          <p:cNvSpPr/>
          <p:nvPr/>
        </p:nvSpPr>
        <p:spPr bwMode="auto">
          <a:xfrm>
            <a:off x="173735" y="398463"/>
            <a:ext cx="7541345" cy="59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6.1 GID</a:t>
            </a:r>
            <a:r>
              <a:rPr lang="zh-CN" altLang="en-US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报错的解决方法</a:t>
            </a:r>
            <a:endParaRPr lang="en-US" altLang="zh-CN" sz="28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6" name="Rectangle 79"/>
          <p:cNvSpPr>
            <a:spLocks noChangeArrowheads="1"/>
          </p:cNvSpPr>
          <p:nvPr/>
        </p:nvSpPr>
        <p:spPr bwMode="auto">
          <a:xfrm>
            <a:off x="0" y="9525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12" name="Rectangle 5"/>
          <p:cNvSpPr>
            <a:spLocks noChangeArrowheads="1"/>
          </p:cNvSpPr>
          <p:nvPr/>
        </p:nvSpPr>
        <p:spPr bwMode="auto">
          <a:xfrm>
            <a:off x="0" y="4953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8" name="Rectangle 1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30" name="Rectangle 19"/>
          <p:cNvSpPr>
            <a:spLocks noChangeArrowheads="1"/>
          </p:cNvSpPr>
          <p:nvPr/>
        </p:nvSpPr>
        <p:spPr bwMode="auto">
          <a:xfrm>
            <a:off x="0" y="4857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0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9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32" name="Rectangle 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15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36" name="Rectangle 1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38" name="Rectangle 1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40" name="Rectangle 1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42" name="Rectangle 2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2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4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7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43013" name="Rectangle 2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43015" name="Rectangle 2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18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43008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43010" name="Rectangle 1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43012" name="Rectangle 1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43018" name="Rectangle 1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43020" name="Rectangle 1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43029" name="Rectangle 2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43031" name="Rectangle 2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43033" name="Rectangle 3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43035" name="Rectangle 3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43037" name="Rectangle 3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43039" name="Rectangle 3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43017" name="Rectangle 3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43021" name="Rectangle 4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43023" name="Rectangle 4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48" name="Rectangle 2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50" name="Rectangle 2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52" name="Rectangle 2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DC419AB8-BDE2-4515-881E-724DEE51E687}"/>
              </a:ext>
            </a:extLst>
          </p:cNvPr>
          <p:cNvSpPr txBox="1"/>
          <p:nvPr/>
        </p:nvSpPr>
        <p:spPr>
          <a:xfrm>
            <a:off x="173735" y="5871735"/>
            <a:ext cx="8841931" cy="52456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457200" algn="ctr" fontAlgn="auto">
              <a:lnSpc>
                <a:spcPct val="130000"/>
              </a:lnSpc>
            </a:pP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删除多余细碎的体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E0A93859-DC67-4A62-B5F2-4C6CB681AA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735" y="1138094"/>
            <a:ext cx="8771138" cy="470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1469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5342024" y="1009081"/>
            <a:ext cx="3673642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9164" y="297365"/>
            <a:ext cx="2476074" cy="683426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 flipV="1">
            <a:off x="240633" y="1011588"/>
            <a:ext cx="5277852" cy="91679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" name="标题 1"/>
          <p:cNvSpPr/>
          <p:nvPr/>
        </p:nvSpPr>
        <p:spPr bwMode="auto">
          <a:xfrm>
            <a:off x="173735" y="398463"/>
            <a:ext cx="7541345" cy="59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6.1 GID</a:t>
            </a:r>
            <a:r>
              <a:rPr lang="zh-CN" altLang="en-US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报错的解决方法</a:t>
            </a:r>
            <a:endParaRPr lang="en-US" altLang="zh-CN" sz="28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6" name="Rectangle 79"/>
          <p:cNvSpPr>
            <a:spLocks noChangeArrowheads="1"/>
          </p:cNvSpPr>
          <p:nvPr/>
        </p:nvSpPr>
        <p:spPr bwMode="auto">
          <a:xfrm>
            <a:off x="0" y="9525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12" name="Rectangle 5"/>
          <p:cNvSpPr>
            <a:spLocks noChangeArrowheads="1"/>
          </p:cNvSpPr>
          <p:nvPr/>
        </p:nvSpPr>
        <p:spPr bwMode="auto">
          <a:xfrm>
            <a:off x="0" y="4953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8" name="Rectangle 1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30" name="Rectangle 19"/>
          <p:cNvSpPr>
            <a:spLocks noChangeArrowheads="1"/>
          </p:cNvSpPr>
          <p:nvPr/>
        </p:nvSpPr>
        <p:spPr bwMode="auto">
          <a:xfrm>
            <a:off x="0" y="4857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0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9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32" name="Rectangle 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15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36" name="Rectangle 1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38" name="Rectangle 1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40" name="Rectangle 1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42" name="Rectangle 2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2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4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7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43013" name="Rectangle 2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43015" name="Rectangle 2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18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43008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43010" name="Rectangle 1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43012" name="Rectangle 1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43018" name="Rectangle 1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43020" name="Rectangle 1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43029" name="Rectangle 2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43031" name="Rectangle 2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43033" name="Rectangle 3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43035" name="Rectangle 3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43037" name="Rectangle 3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43039" name="Rectangle 3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43017" name="Rectangle 3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43021" name="Rectangle 4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43023" name="Rectangle 4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48" name="Rectangle 2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50" name="Rectangle 2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52" name="Rectangle 2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DC419AB8-BDE2-4515-881E-724DEE51E687}"/>
              </a:ext>
            </a:extLst>
          </p:cNvPr>
          <p:cNvSpPr txBox="1"/>
          <p:nvPr/>
        </p:nvSpPr>
        <p:spPr>
          <a:xfrm>
            <a:off x="173735" y="5934970"/>
            <a:ext cx="8841931" cy="52456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457200" algn="ctr" fontAlgn="auto">
              <a:lnSpc>
                <a:spcPct val="130000"/>
              </a:lnSpc>
            </a:pP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正常网格剖分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DCE265E-9CEA-4A0F-A9E8-0F38C38291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633" y="1279031"/>
            <a:ext cx="8592650" cy="4609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3074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5D067D94-2C93-4FC2-9A27-10FB4360987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5865" y="2619723"/>
            <a:ext cx="4018007" cy="3013150"/>
          </a:xfrm>
          <a:prstGeom prst="rect">
            <a:avLst/>
          </a:prstGeom>
        </p:spPr>
      </p:pic>
      <p:cxnSp>
        <p:nvCxnSpPr>
          <p:cNvPr id="2" name="直接连接符 1"/>
          <p:cNvCxnSpPr/>
          <p:nvPr/>
        </p:nvCxnSpPr>
        <p:spPr>
          <a:xfrm>
            <a:off x="5342024" y="1009081"/>
            <a:ext cx="3673642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8088" y="154358"/>
            <a:ext cx="2892484" cy="798359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 flipV="1">
            <a:off x="240633" y="1011588"/>
            <a:ext cx="5277852" cy="91679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" name="标题 1"/>
          <p:cNvSpPr/>
          <p:nvPr/>
        </p:nvSpPr>
        <p:spPr bwMode="auto">
          <a:xfrm>
            <a:off x="240633" y="425725"/>
            <a:ext cx="5545137" cy="59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 sz="3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0.1GeoModeller</a:t>
            </a:r>
            <a:r>
              <a:rPr lang="zh-CN" altLang="en-US" sz="3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的存在问题</a:t>
            </a:r>
            <a:endParaRPr lang="en-US" altLang="zh-CN" sz="32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314548" y="1256796"/>
            <a:ext cx="4119324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457200" fontAlgn="auto"/>
            <a:r>
              <a:rPr lang="en-US" altLang="zh-CN" sz="2400" dirty="0" err="1"/>
              <a:t>GeoModeller</a:t>
            </a:r>
            <a:r>
              <a:rPr lang="zh-CN" altLang="en-US" sz="2400" dirty="0"/>
              <a:t>支持各种三维网格的导出，理论上能实现对其他软件的网格导入。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54CDD50-6B28-472A-9855-28CC65EBE1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390" y="1256796"/>
            <a:ext cx="3844116" cy="156082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8C752F87-C36B-465B-A9FC-DA8D23D86824}"/>
              </a:ext>
            </a:extLst>
          </p:cNvPr>
          <p:cNvSpPr txBox="1"/>
          <p:nvPr/>
        </p:nvSpPr>
        <p:spPr>
          <a:xfrm>
            <a:off x="-310718" y="5657671"/>
            <a:ext cx="9392574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457200" fontAlgn="auto"/>
            <a:r>
              <a:rPr lang="en-US" altLang="zh-CN" sz="2400" dirty="0" err="1"/>
              <a:t>GeoModeller</a:t>
            </a:r>
            <a:r>
              <a:rPr lang="zh-CN" altLang="en-US" sz="2400" dirty="0"/>
              <a:t>导出文件的缺点：</a:t>
            </a:r>
            <a:r>
              <a:rPr lang="en-US" altLang="zh-CN" sz="2400" dirty="0"/>
              <a:t>1.</a:t>
            </a:r>
            <a:r>
              <a:rPr lang="zh-CN" altLang="en-US" sz="2400" dirty="0"/>
              <a:t>模型精度与渲染相关；</a:t>
            </a:r>
            <a:endParaRPr lang="en-US" altLang="zh-CN" sz="2400" dirty="0"/>
          </a:p>
          <a:p>
            <a:pPr indent="457200" fontAlgn="auto"/>
            <a:r>
              <a:rPr lang="en-US" altLang="zh-CN" sz="2400" dirty="0"/>
              <a:t>2.</a:t>
            </a:r>
            <a:r>
              <a:rPr lang="zh-CN" altLang="en-US" sz="2400" dirty="0"/>
              <a:t>导出的网格存在的问题多，需要长时间的修复；</a:t>
            </a:r>
            <a:endParaRPr lang="en-US" altLang="zh-CN" sz="2400" dirty="0"/>
          </a:p>
          <a:p>
            <a:pPr indent="457200" fontAlgn="auto"/>
            <a:r>
              <a:rPr lang="en-US" altLang="zh-CN" sz="2400" dirty="0"/>
              <a:t>3.</a:t>
            </a:r>
            <a:r>
              <a:rPr lang="zh-CN" altLang="en-US" sz="2400" dirty="0"/>
              <a:t>形成的体的面质量差，形成体网格容易出现问题或者网格过大。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D4BF8234-0FD6-45C2-8D41-9827EBC01E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0639" y="2867055"/>
            <a:ext cx="2931350" cy="2707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129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5342024" y="1009081"/>
            <a:ext cx="3673642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8088" y="154358"/>
            <a:ext cx="2892484" cy="798359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 flipV="1">
            <a:off x="240633" y="1011588"/>
            <a:ext cx="5277852" cy="91679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" name="标题 1"/>
          <p:cNvSpPr/>
          <p:nvPr/>
        </p:nvSpPr>
        <p:spPr bwMode="auto">
          <a:xfrm>
            <a:off x="458788" y="398463"/>
            <a:ext cx="5545137" cy="59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l">
              <a:lnSpc>
                <a:spcPct val="100000"/>
              </a:lnSpc>
              <a:buClrTx/>
              <a:buFontTx/>
              <a:buNone/>
            </a:pPr>
            <a:r>
              <a:rPr lang="en-US" altLang="zh-CN" sz="3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kumimoji="0" lang="en-US" altLang="zh-CN" sz="3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.2Stl</a:t>
            </a:r>
            <a:r>
              <a:rPr kumimoji="0" lang="zh-CN" altLang="en-US" sz="3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文件</a:t>
            </a:r>
            <a:endParaRPr kumimoji="0" lang="en-US" altLang="zh-CN" sz="32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06705" y="4871013"/>
            <a:ext cx="8530590" cy="193899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457200" fontAlgn="auto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1.stl</a:t>
            </a:r>
            <a:r>
              <a:rPr lang="zh-CN" altLang="en-US" sz="2400" dirty="0"/>
              <a:t>文件格式是一种表面网格，由三角片形成 的封闭体；</a:t>
            </a:r>
            <a:endParaRPr lang="en-US" altLang="zh-CN" sz="2400" dirty="0"/>
          </a:p>
          <a:p>
            <a:pPr indent="457200" fontAlgn="auto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</a:t>
            </a:r>
            <a:r>
              <a:rPr lang="zh-CN" altLang="en-US" sz="2400" dirty="0"/>
              <a:t>是三维打印机支持的最常见文件格式，并支持大多使的三维建模软件，具有较强的通用性；</a:t>
            </a:r>
            <a:endParaRPr lang="en-US" altLang="zh-CN" sz="2400" dirty="0"/>
          </a:p>
          <a:p>
            <a:pPr indent="457200" fontAlgn="auto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</a:t>
            </a:r>
            <a:r>
              <a:rPr lang="zh-CN" altLang="en-US" sz="2400" dirty="0"/>
              <a:t>缺乏拓扑关系的描述，容易形成破损体，但容易实现，格式简单，并且有专业的软件可以进行修复。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5269336-F433-45C3-9996-B313B97B9A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0313" y="1176987"/>
            <a:ext cx="3007223" cy="16200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4D19F5C-3269-4F4D-B223-4C1F70329A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0313" y="3006675"/>
            <a:ext cx="2984784" cy="1615203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0FFBE4BB-2278-4387-89E3-1079CED7B3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6705" y="3006675"/>
            <a:ext cx="2984785" cy="160121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FDA94CB4-F932-47DE-BBEA-DDD1466D32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6985" y="1143285"/>
            <a:ext cx="2984785" cy="1601213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7ED2A6A5-2BB0-4FB3-98B8-B9C51B953419}"/>
              </a:ext>
            </a:extLst>
          </p:cNvPr>
          <p:cNvSpPr txBox="1"/>
          <p:nvPr/>
        </p:nvSpPr>
        <p:spPr>
          <a:xfrm>
            <a:off x="3035497" y="1713059"/>
            <a:ext cx="1464816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457200" fontAlgn="auto"/>
            <a:r>
              <a:rPr lang="en-US" altLang="zh-CN" sz="2400" dirty="0">
                <a:solidFill>
                  <a:srgbClr val="FF0000"/>
                </a:solidFill>
              </a:rPr>
              <a:t>GID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9261DE4-D46C-4EA4-9A5E-082F875EDDB8}"/>
              </a:ext>
            </a:extLst>
          </p:cNvPr>
          <p:cNvSpPr txBox="1"/>
          <p:nvPr/>
        </p:nvSpPr>
        <p:spPr>
          <a:xfrm>
            <a:off x="7093258" y="1820490"/>
            <a:ext cx="1922408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457200" fontAlgn="auto"/>
            <a:r>
              <a:rPr lang="en-US" altLang="zh-CN" sz="2400" dirty="0" err="1">
                <a:solidFill>
                  <a:srgbClr val="FF0000"/>
                </a:solidFill>
              </a:rPr>
              <a:t>ParaView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72666BE7-4706-4087-8585-B053BAE7CC4A}"/>
              </a:ext>
            </a:extLst>
          </p:cNvPr>
          <p:cNvSpPr txBox="1"/>
          <p:nvPr/>
        </p:nvSpPr>
        <p:spPr>
          <a:xfrm>
            <a:off x="2814221" y="3714124"/>
            <a:ext cx="1686092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457200" fontAlgn="auto"/>
            <a:r>
              <a:rPr lang="en-US" altLang="zh-CN" sz="2400" dirty="0" err="1">
                <a:solidFill>
                  <a:srgbClr val="FF0000"/>
                </a:solidFill>
              </a:rPr>
              <a:t>Comsol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E6143CF6-55BB-4836-A836-681F4E36C4E9}"/>
              </a:ext>
            </a:extLst>
          </p:cNvPr>
          <p:cNvSpPr txBox="1"/>
          <p:nvPr/>
        </p:nvSpPr>
        <p:spPr>
          <a:xfrm>
            <a:off x="7093258" y="3714124"/>
            <a:ext cx="1922408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457200" fontAlgn="auto"/>
            <a:r>
              <a:rPr lang="en-US" altLang="zh-CN" sz="2400" dirty="0">
                <a:solidFill>
                  <a:srgbClr val="FF0000"/>
                </a:solidFill>
              </a:rPr>
              <a:t>Magics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9818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5342024" y="1009081"/>
            <a:ext cx="3673642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8088" y="154358"/>
            <a:ext cx="2892484" cy="798359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 flipV="1">
            <a:off x="240633" y="1011588"/>
            <a:ext cx="5277852" cy="91679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" name="标题 1"/>
          <p:cNvSpPr/>
          <p:nvPr/>
        </p:nvSpPr>
        <p:spPr bwMode="auto">
          <a:xfrm>
            <a:off x="458788" y="398463"/>
            <a:ext cx="5545137" cy="59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l">
              <a:lnSpc>
                <a:spcPct val="100000"/>
              </a:lnSpc>
              <a:buClrTx/>
              <a:buFontTx/>
              <a:buNone/>
            </a:pPr>
            <a:r>
              <a:rPr lang="en-US" altLang="zh-CN" sz="3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kumimoji="0" lang="en-US" altLang="zh-CN" sz="3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.2Stl</a:t>
            </a:r>
            <a:r>
              <a:rPr kumimoji="0" lang="zh-CN" altLang="en-US" sz="3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文件</a:t>
            </a:r>
            <a:endParaRPr kumimoji="0" lang="en-US" altLang="zh-CN" sz="32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97827" y="4862135"/>
            <a:ext cx="8530590" cy="193899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457200" fontAlgn="auto"/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GeoModeller</a:t>
            </a:r>
            <a:r>
              <a:rPr lang="zh-CN" altLang="en-US" sz="2400" dirty="0"/>
              <a:t>支持导出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xyz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(.Vox)</a:t>
            </a:r>
            <a:r>
              <a:rPr lang="zh-CN" altLang="en-US" sz="2400" dirty="0"/>
              <a:t>文件，其特点：</a:t>
            </a:r>
            <a:endParaRPr lang="en-US" altLang="zh-CN" sz="2400" dirty="0"/>
          </a:p>
          <a:p>
            <a:pPr indent="457200" fontAlgn="auto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</a:t>
            </a:r>
            <a:r>
              <a:rPr lang="zh-CN" altLang="en-US" sz="2400" dirty="0"/>
              <a:t>可以控制精度。该文件导出只与物理内存相关，运行内存不影响其导出精度。</a:t>
            </a:r>
            <a:endParaRPr lang="en-US" altLang="zh-CN" sz="2400" dirty="0"/>
          </a:p>
          <a:p>
            <a:pPr indent="457200" fontAlgn="auto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</a:t>
            </a:r>
            <a:r>
              <a:rPr lang="zh-CN" altLang="en-US" sz="2400" dirty="0"/>
              <a:t>该文件办公室已有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Gmesh</a:t>
            </a:r>
            <a:r>
              <a:rPr lang="zh-CN" altLang="en-US" sz="2400" dirty="0"/>
              <a:t>的代码支持，通过该代码可以间接导出各种类型的网格；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928DEB1-F012-46CE-9EC0-127F378F0A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396" y="1510264"/>
            <a:ext cx="2931280" cy="3123880"/>
          </a:xfrm>
          <a:prstGeom prst="rect">
            <a:avLst/>
          </a:prstGeom>
        </p:spPr>
      </p:pic>
      <p:pic>
        <p:nvPicPr>
          <p:cNvPr id="9" name="图形 16" descr="箭头: 直">
            <a:extLst>
              <a:ext uri="{FF2B5EF4-FFF2-40B4-BE49-F238E27FC236}">
                <a16:creationId xmlns:a16="http://schemas.microsoft.com/office/drawing/2014/main" id="{77FCBE6D-157C-4543-BF92-810F7362B4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3042676" y="2940879"/>
            <a:ext cx="650435" cy="611016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049AF4F8-B455-42FC-B85E-1C5284015D66}"/>
              </a:ext>
            </a:extLst>
          </p:cNvPr>
          <p:cNvSpPr txBox="1"/>
          <p:nvPr/>
        </p:nvSpPr>
        <p:spPr>
          <a:xfrm>
            <a:off x="3693111" y="2967335"/>
            <a:ext cx="12143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Gmesh</a:t>
            </a:r>
            <a:endParaRPr lang="zh-CN" altLang="en-US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图形 16" descr="箭头: 直">
            <a:extLst>
              <a:ext uri="{FF2B5EF4-FFF2-40B4-BE49-F238E27FC236}">
                <a16:creationId xmlns:a16="http://schemas.microsoft.com/office/drawing/2014/main" id="{F15E8289-3952-459A-9F24-FFF2E005B8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9343909" flipH="1">
            <a:off x="4443000" y="2350182"/>
            <a:ext cx="737979" cy="693255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0A752644-499F-497C-9E22-D9AF07D17B16}"/>
              </a:ext>
            </a:extLst>
          </p:cNvPr>
          <p:cNvSpPr txBox="1"/>
          <p:nvPr/>
        </p:nvSpPr>
        <p:spPr>
          <a:xfrm>
            <a:off x="5244632" y="1326708"/>
            <a:ext cx="31472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直接选择六面体剖分，用于六面体的有限单元和有限体积法；</a:t>
            </a:r>
          </a:p>
        </p:txBody>
      </p:sp>
      <p:pic>
        <p:nvPicPr>
          <p:cNvPr id="13" name="图形 16" descr="箭头: 直">
            <a:extLst>
              <a:ext uri="{FF2B5EF4-FFF2-40B4-BE49-F238E27FC236}">
                <a16:creationId xmlns:a16="http://schemas.microsoft.com/office/drawing/2014/main" id="{17B4B236-671D-48C4-8107-D6806B4989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372559" flipH="1">
            <a:off x="4554034" y="3302774"/>
            <a:ext cx="737979" cy="693255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27BE0F16-6CA1-45B6-B6BB-26E10C4610A3}"/>
              </a:ext>
            </a:extLst>
          </p:cNvPr>
          <p:cNvSpPr txBox="1"/>
          <p:nvPr/>
        </p:nvSpPr>
        <p:spPr>
          <a:xfrm>
            <a:off x="5070610" y="3688341"/>
            <a:ext cx="12143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Stl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文件</a:t>
            </a:r>
          </a:p>
        </p:txBody>
      </p:sp>
      <p:pic>
        <p:nvPicPr>
          <p:cNvPr id="16" name="图形 16" descr="箭头: 直">
            <a:extLst>
              <a:ext uri="{FF2B5EF4-FFF2-40B4-BE49-F238E27FC236}">
                <a16:creationId xmlns:a16="http://schemas.microsoft.com/office/drawing/2014/main" id="{AD11A660-7AD0-467B-A377-91AAAA7974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9315586" flipH="1">
            <a:off x="6165611" y="3014475"/>
            <a:ext cx="737979" cy="693255"/>
          </a:xfrm>
          <a:prstGeom prst="rect">
            <a:avLst/>
          </a:prstGeom>
        </p:spPr>
      </p:pic>
      <p:pic>
        <p:nvPicPr>
          <p:cNvPr id="17" name="图形 16" descr="箭头: 直">
            <a:extLst>
              <a:ext uri="{FF2B5EF4-FFF2-40B4-BE49-F238E27FC236}">
                <a16:creationId xmlns:a16="http://schemas.microsoft.com/office/drawing/2014/main" id="{C6EB54D0-E7CA-4F63-A277-5F1B1C7930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6169249" y="3501913"/>
            <a:ext cx="737979" cy="693255"/>
          </a:xfrm>
          <a:prstGeom prst="rect">
            <a:avLst/>
          </a:prstGeom>
        </p:spPr>
      </p:pic>
      <p:pic>
        <p:nvPicPr>
          <p:cNvPr id="18" name="图形 16" descr="箭头: 直">
            <a:extLst>
              <a:ext uri="{FF2B5EF4-FFF2-40B4-BE49-F238E27FC236}">
                <a16:creationId xmlns:a16="http://schemas.microsoft.com/office/drawing/2014/main" id="{4FEB509F-628E-49C5-B4B3-51F614EF52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372559" flipH="1">
            <a:off x="6136093" y="3986705"/>
            <a:ext cx="737979" cy="693255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78FFDFEE-4DBE-4A17-82EA-834BB328F39E}"/>
              </a:ext>
            </a:extLst>
          </p:cNvPr>
          <p:cNvSpPr txBox="1"/>
          <p:nvPr/>
        </p:nvSpPr>
        <p:spPr>
          <a:xfrm>
            <a:off x="6888526" y="2859385"/>
            <a:ext cx="18671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Comsol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建模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911557B1-CF9C-4451-B2C3-61C6F556A596}"/>
              </a:ext>
            </a:extLst>
          </p:cNvPr>
          <p:cNvSpPr txBox="1"/>
          <p:nvPr/>
        </p:nvSpPr>
        <p:spPr>
          <a:xfrm>
            <a:off x="6904644" y="3591288"/>
            <a:ext cx="18671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GID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建模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392162C8-5281-4520-BD55-AF43485EC4C5}"/>
              </a:ext>
            </a:extLst>
          </p:cNvPr>
          <p:cNvSpPr txBox="1"/>
          <p:nvPr/>
        </p:nvSpPr>
        <p:spPr>
          <a:xfrm>
            <a:off x="6888526" y="4224882"/>
            <a:ext cx="21271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ParaView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显示或其他软件等</a:t>
            </a:r>
          </a:p>
        </p:txBody>
      </p:sp>
    </p:spTree>
    <p:extLst>
      <p:ext uri="{BB962C8B-B14F-4D97-AF65-F5344CB8AC3E}">
        <p14:creationId xmlns:p14="http://schemas.microsoft.com/office/powerpoint/2010/main" val="2403220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5342024" y="1009081"/>
            <a:ext cx="3673642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7592" y="230688"/>
            <a:ext cx="2717646" cy="750103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 flipV="1">
            <a:off x="240633" y="1011588"/>
            <a:ext cx="5277852" cy="91679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" name="Rectangle 79"/>
          <p:cNvSpPr>
            <a:spLocks noChangeArrowheads="1"/>
          </p:cNvSpPr>
          <p:nvPr/>
        </p:nvSpPr>
        <p:spPr bwMode="auto">
          <a:xfrm>
            <a:off x="0" y="9525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12" name="Rectangle 5"/>
          <p:cNvSpPr>
            <a:spLocks noChangeArrowheads="1"/>
          </p:cNvSpPr>
          <p:nvPr/>
        </p:nvSpPr>
        <p:spPr bwMode="auto">
          <a:xfrm>
            <a:off x="0" y="4953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8" name="Rectangle 1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30" name="Rectangle 19"/>
          <p:cNvSpPr>
            <a:spLocks noChangeArrowheads="1"/>
          </p:cNvSpPr>
          <p:nvPr/>
        </p:nvSpPr>
        <p:spPr bwMode="auto">
          <a:xfrm>
            <a:off x="0" y="4857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0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9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32" name="Rectangle 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15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36" name="Rectangle 1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38" name="Rectangle 1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40" name="Rectangle 1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42" name="Rectangle 2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2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4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7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43013" name="Rectangle 2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43015" name="Rectangle 2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18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43008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43010" name="Rectangle 1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43012" name="Rectangle 1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43018" name="Rectangle 1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43020" name="Rectangle 1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43029" name="Rectangle 2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43031" name="Rectangle 2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43033" name="Rectangle 3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43035" name="Rectangle 3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43037" name="Rectangle 3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43039" name="Rectangle 3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43017" name="Rectangle 3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43021" name="Rectangle 4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43023" name="Rectangle 4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48" name="Rectangle 2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50" name="Rectangle 2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52" name="Rectangle 2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688C3C61-6EB9-4B93-8F88-57B5D2440459}"/>
              </a:ext>
            </a:extLst>
          </p:cNvPr>
          <p:cNvSpPr txBox="1"/>
          <p:nvPr/>
        </p:nvSpPr>
        <p:spPr>
          <a:xfrm>
            <a:off x="2071175" y="2367749"/>
            <a:ext cx="5820142" cy="523220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GeoModeller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模型导入</a:t>
            </a:r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GID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2C0C37F2-A675-475D-ACA6-02CF456B140D}"/>
              </a:ext>
            </a:extLst>
          </p:cNvPr>
          <p:cNvGrpSpPr/>
          <p:nvPr/>
        </p:nvGrpSpPr>
        <p:grpSpPr>
          <a:xfrm>
            <a:off x="1237657" y="2360526"/>
            <a:ext cx="630077" cy="468888"/>
            <a:chOff x="349890" y="4797608"/>
            <a:chExt cx="630077" cy="468888"/>
          </a:xfrm>
        </p:grpSpPr>
        <p:sp>
          <p:nvSpPr>
            <p:cNvPr id="53" name="AutoShape 33">
              <a:extLst>
                <a:ext uri="{FF2B5EF4-FFF2-40B4-BE49-F238E27FC236}">
                  <a16:creationId xmlns:a16="http://schemas.microsoft.com/office/drawing/2014/main" id="{D220C904-4D2E-4C8E-A94F-19AEFFCD0C21}"/>
                </a:ext>
              </a:extLst>
            </p:cNvPr>
            <p:cNvSpPr>
              <a:spLocks noChangeAspect="1" noChangeArrowheads="1"/>
            </p:cNvSpPr>
            <p:nvPr/>
          </p:nvSpPr>
          <p:spPr bwMode="gray">
            <a:xfrm>
              <a:off x="349890" y="4797608"/>
              <a:ext cx="630077" cy="468888"/>
            </a:xfrm>
            <a:prstGeom prst="hexagon">
              <a:avLst>
                <a:gd name="adj" fmla="val 28881"/>
                <a:gd name="vf" fmla="val 115470"/>
              </a:avLst>
            </a:prstGeom>
            <a:gradFill rotWithShape="1">
              <a:gsLst>
                <a:gs pos="0">
                  <a:srgbClr val="E6E6E6"/>
                </a:gs>
                <a:gs pos="7500">
                  <a:srgbClr val="7D8496"/>
                </a:gs>
                <a:gs pos="26500">
                  <a:srgbClr val="E6E6E6"/>
                </a:gs>
                <a:gs pos="34000">
                  <a:srgbClr val="7D8496"/>
                </a:gs>
                <a:gs pos="46500">
                  <a:srgbClr val="E6E6E6"/>
                </a:gs>
                <a:gs pos="50000">
                  <a:srgbClr val="FFFFFF"/>
                </a:gs>
                <a:gs pos="53500">
                  <a:srgbClr val="E6E6E6"/>
                </a:gs>
                <a:gs pos="66000">
                  <a:srgbClr val="7D8496"/>
                </a:gs>
                <a:gs pos="73500">
                  <a:srgbClr val="E6E6E6"/>
                </a:gs>
                <a:gs pos="92500">
                  <a:srgbClr val="7D8496"/>
                </a:gs>
                <a:gs pos="100000">
                  <a:srgbClr val="E6E6E6"/>
                </a:gs>
              </a:gsLst>
              <a:lin ang="2700000" scaled="1"/>
            </a:gradFill>
            <a:ln w="9525">
              <a:solidFill>
                <a:srgbClr val="C0C0C0"/>
              </a:solidFill>
              <a:miter lim="800000"/>
            </a:ln>
          </p:spPr>
          <p:txBody>
            <a:bodyPr wrap="none" anchor="ctr"/>
            <a:lstStyle/>
            <a:p>
              <a:pPr algn="l"/>
              <a:endParaRPr lang="zh-CN" altLang="en-US" sz="2800" dirty="0"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  <p:sp>
          <p:nvSpPr>
            <p:cNvPr id="54" name="AutoShape 34">
              <a:extLst>
                <a:ext uri="{FF2B5EF4-FFF2-40B4-BE49-F238E27FC236}">
                  <a16:creationId xmlns:a16="http://schemas.microsoft.com/office/drawing/2014/main" id="{F56CB44F-0530-4205-837A-C2F59C016766}"/>
                </a:ext>
              </a:extLst>
            </p:cNvPr>
            <p:cNvSpPr>
              <a:spLocks noChangeAspect="1" noChangeArrowheads="1"/>
            </p:cNvSpPr>
            <p:nvPr/>
          </p:nvSpPr>
          <p:spPr bwMode="gray">
            <a:xfrm>
              <a:off x="388150" y="4816659"/>
              <a:ext cx="553556" cy="413068"/>
            </a:xfrm>
            <a:prstGeom prst="hexagon">
              <a:avLst>
                <a:gd name="adj" fmla="val 28814"/>
                <a:gd name="vf" fmla="val 115470"/>
              </a:avLst>
            </a:prstGeom>
            <a:solidFill>
              <a:srgbClr val="C000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r>
                <a:rPr lang="en-US" altLang="zh-CN" sz="2800" dirty="0">
                  <a:solidFill>
                    <a:schemeClr val="bg1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1</a:t>
              </a:r>
            </a:p>
          </p:txBody>
        </p:sp>
      </p:grpSp>
      <p:pic>
        <p:nvPicPr>
          <p:cNvPr id="55" name="图片 54">
            <a:extLst>
              <a:ext uri="{FF2B5EF4-FFF2-40B4-BE49-F238E27FC236}">
                <a16:creationId xmlns:a16="http://schemas.microsoft.com/office/drawing/2014/main" id="{C5AFCAC9-4DB1-4B86-B08C-ACF0E34983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717025"/>
            <a:ext cx="9144000" cy="3114744"/>
          </a:xfrm>
          <a:prstGeom prst="rect">
            <a:avLst/>
          </a:prstGeom>
          <a:noFill/>
          <a:effectLst>
            <a:softEdge rad="76200"/>
          </a:effectLst>
        </p:spPr>
      </p:pic>
    </p:spTree>
    <p:extLst>
      <p:ext uri="{BB962C8B-B14F-4D97-AF65-F5344CB8AC3E}">
        <p14:creationId xmlns:p14="http://schemas.microsoft.com/office/powerpoint/2010/main" val="16151590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4" name="Line 8"/>
          <p:cNvSpPr>
            <a:spLocks noChangeShapeType="1"/>
          </p:cNvSpPr>
          <p:nvPr>
            <p:custDataLst>
              <p:tags r:id="rId2"/>
            </p:custDataLst>
          </p:nvPr>
        </p:nvSpPr>
        <p:spPr bwMode="auto">
          <a:xfrm>
            <a:off x="4815602" y="1246931"/>
            <a:ext cx="0" cy="4427351"/>
          </a:xfrm>
          <a:prstGeom prst="line">
            <a:avLst/>
          </a:prstGeom>
          <a:noFill/>
          <a:ln w="9525" cmpd="sng">
            <a:solidFill>
              <a:srgbClr val="FFFFFF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A8A8A8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350"/>
          </a:p>
        </p:txBody>
      </p:sp>
      <p:cxnSp>
        <p:nvCxnSpPr>
          <p:cNvPr id="35" name="直接连接符 34"/>
          <p:cNvCxnSpPr/>
          <p:nvPr/>
        </p:nvCxnSpPr>
        <p:spPr>
          <a:xfrm>
            <a:off x="5342024" y="1009081"/>
            <a:ext cx="3673642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图片 3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8088" y="154358"/>
            <a:ext cx="2892484" cy="798359"/>
          </a:xfrm>
          <a:prstGeom prst="rect">
            <a:avLst/>
          </a:prstGeom>
        </p:spPr>
      </p:pic>
      <p:sp>
        <p:nvSpPr>
          <p:cNvPr id="37" name="矩形 36"/>
          <p:cNvSpPr/>
          <p:nvPr/>
        </p:nvSpPr>
        <p:spPr>
          <a:xfrm flipV="1">
            <a:off x="240633" y="1011588"/>
            <a:ext cx="5277852" cy="91679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8" name="标题 1"/>
          <p:cNvSpPr/>
          <p:nvPr/>
        </p:nvSpPr>
        <p:spPr bwMode="auto">
          <a:xfrm>
            <a:off x="266284" y="398463"/>
            <a:ext cx="5545137" cy="59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l">
              <a:lnSpc>
                <a:spcPct val="100000"/>
              </a:lnSpc>
              <a:buClrTx/>
              <a:buFontTx/>
              <a:buNone/>
            </a:pPr>
            <a:r>
              <a:rPr kumimoji="0" lang="en-US" altLang="zh-CN" sz="3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1.1Gmesh</a:t>
            </a:r>
            <a:endParaRPr kumimoji="0" lang="zh-CN" altLang="en-US" sz="32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0" y="5913898"/>
            <a:ext cx="879284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457200" algn="ctr" fontAlgn="auto"/>
            <a:r>
              <a:rPr lang="zh-CN" altLang="en-US" sz="2400" dirty="0"/>
              <a:t>基于办公室的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Gmesh</a:t>
            </a:r>
            <a:r>
              <a:rPr lang="zh-CN" altLang="en-US" sz="2400" dirty="0"/>
              <a:t>程序导出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Stl</a:t>
            </a:r>
            <a:r>
              <a:rPr lang="zh-CN" altLang="en-US" sz="2400" dirty="0"/>
              <a:t>文件格式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A178818-38A2-460F-BD58-4B82BFA78D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491" y="1365552"/>
            <a:ext cx="8478175" cy="442972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组合 41"/>
          <p:cNvGrpSpPr/>
          <p:nvPr/>
        </p:nvGrpSpPr>
        <p:grpSpPr>
          <a:xfrm>
            <a:off x="223796" y="71521"/>
            <a:ext cx="8779939" cy="948909"/>
            <a:chOff x="240633" y="154358"/>
            <a:chExt cx="8779939" cy="948909"/>
          </a:xfrm>
        </p:grpSpPr>
        <p:cxnSp>
          <p:nvCxnSpPr>
            <p:cNvPr id="43" name="直接连接符 42"/>
            <p:cNvCxnSpPr/>
            <p:nvPr/>
          </p:nvCxnSpPr>
          <p:spPr>
            <a:xfrm>
              <a:off x="5342024" y="1009081"/>
              <a:ext cx="3673642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4" name="图片 4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28088" y="154358"/>
              <a:ext cx="2892484" cy="798359"/>
            </a:xfrm>
            <a:prstGeom prst="rect">
              <a:avLst/>
            </a:prstGeom>
          </p:spPr>
        </p:pic>
        <p:sp>
          <p:nvSpPr>
            <p:cNvPr id="45" name="矩形 44"/>
            <p:cNvSpPr/>
            <p:nvPr/>
          </p:nvSpPr>
          <p:spPr>
            <a:xfrm flipV="1">
              <a:off x="240633" y="1011588"/>
              <a:ext cx="5277852" cy="91679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6" name="标题 1"/>
            <p:cNvSpPr/>
            <p:nvPr/>
          </p:nvSpPr>
          <p:spPr bwMode="auto">
            <a:xfrm>
              <a:off x="248157" y="447093"/>
              <a:ext cx="5018405" cy="593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l">
                <a:lnSpc>
                  <a:spcPct val="100000"/>
                </a:lnSpc>
                <a:buClrTx/>
                <a:buFontTx/>
                <a:buNone/>
              </a:pPr>
              <a:r>
                <a:rPr lang="en-US" altLang="zh-CN" sz="26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r>
                <a:rPr kumimoji="0" lang="en-US" altLang="zh-CN" sz="26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.2 </a:t>
              </a:r>
              <a:r>
                <a:rPr kumimoji="0" lang="en-US" altLang="zh-CN" sz="2600" b="1" dirty="0">
                  <a:solidFill>
                    <a:srgbClr val="C0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Magics</a:t>
              </a:r>
              <a:r>
                <a:rPr kumimoji="0" lang="zh-CN" altLang="en-US" sz="2600" b="1" dirty="0">
                  <a:solidFill>
                    <a:srgbClr val="C0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软件</a:t>
              </a:r>
            </a:p>
          </p:txBody>
        </p:sp>
      </p:grpSp>
      <p:sp>
        <p:nvSpPr>
          <p:cNvPr id="5" name="Rectangle 101"/>
          <p:cNvSpPr>
            <a:spLocks noChangeArrowheads="1"/>
          </p:cNvSpPr>
          <p:nvPr/>
        </p:nvSpPr>
        <p:spPr bwMode="auto">
          <a:xfrm>
            <a:off x="348615" y="1185546"/>
            <a:ext cx="8020050" cy="1838560"/>
          </a:xfrm>
          <a:prstGeom prst="rect">
            <a:avLst/>
          </a:prstGeom>
          <a:noFill/>
          <a:ln w="15875">
            <a:solidFill>
              <a:srgbClr val="0000FF"/>
            </a:solidFill>
            <a:prstDash val="lgDash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 sz="21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1pPr>
            <a:lvl2pPr marL="742950" indent="-285750">
              <a:defRPr kumimoji="1" sz="21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2pPr>
            <a:lvl3pPr marL="1143000" indent="-228600">
              <a:defRPr kumimoji="1" sz="21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3pPr>
            <a:lvl4pPr marL="1600200" indent="-228600">
              <a:defRPr kumimoji="1" sz="21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4pPr>
            <a:lvl5pPr marL="2057400" indent="-228600">
              <a:defRPr kumimoji="1" sz="21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1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1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1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1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35" name="Rectangle 101"/>
          <p:cNvSpPr>
            <a:spLocks noChangeArrowheads="1"/>
          </p:cNvSpPr>
          <p:nvPr/>
        </p:nvSpPr>
        <p:spPr bwMode="auto">
          <a:xfrm>
            <a:off x="359409" y="3283407"/>
            <a:ext cx="8009255" cy="3499663"/>
          </a:xfrm>
          <a:prstGeom prst="rect">
            <a:avLst/>
          </a:prstGeom>
          <a:noFill/>
          <a:ln w="15875">
            <a:solidFill>
              <a:srgbClr val="0000FF"/>
            </a:solidFill>
            <a:prstDash val="lgDash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 sz="21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1pPr>
            <a:lvl2pPr marL="742950" indent="-285750">
              <a:defRPr kumimoji="1" sz="21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2pPr>
            <a:lvl3pPr marL="1143000" indent="-228600">
              <a:defRPr kumimoji="1" sz="21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3pPr>
            <a:lvl4pPr marL="1600200" indent="-228600">
              <a:defRPr kumimoji="1" sz="21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4pPr>
            <a:lvl5pPr marL="2057400" indent="-228600">
              <a:defRPr kumimoji="1" sz="21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1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1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1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1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9pPr>
          </a:lstStyle>
          <a:p>
            <a:endParaRPr lang="zh-CN" altLang="en-US" dirty="0"/>
          </a:p>
        </p:txBody>
      </p:sp>
      <p:sp>
        <p:nvSpPr>
          <p:cNvPr id="3" name="矩形 17"/>
          <p:cNvSpPr>
            <a:spLocks noChangeArrowheads="1"/>
          </p:cNvSpPr>
          <p:nvPr/>
        </p:nvSpPr>
        <p:spPr bwMode="auto">
          <a:xfrm>
            <a:off x="481330" y="3572116"/>
            <a:ext cx="4076700" cy="423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kumimoji="1" sz="21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1pPr>
            <a:lvl2pPr marL="742950" indent="-285750">
              <a:defRPr kumimoji="1" sz="21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2pPr>
            <a:lvl3pPr marL="1143000" indent="-228600">
              <a:defRPr kumimoji="1" sz="21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3pPr>
            <a:lvl4pPr marL="1600200" indent="-228600">
              <a:defRPr kumimoji="1" sz="21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4pPr>
            <a:lvl5pPr marL="2057400" indent="-228600">
              <a:defRPr kumimoji="1" sz="21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1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1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1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1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9pPr>
          </a:lstStyle>
          <a:p>
            <a:pPr marL="0" fontAlgn="t">
              <a:lnSpc>
                <a:spcPct val="120000"/>
              </a:lnSpc>
            </a:pPr>
            <a:r>
              <a:rPr lang="zh-CN" altLang="en-US" sz="1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sz="1800" dirty="0">
                <a:solidFill>
                  <a:srgbClr val="2A0EFA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二</a:t>
            </a:r>
            <a:r>
              <a:rPr lang="en-US" altLang="zh-CN" sz="1800" dirty="0">
                <a:solidFill>
                  <a:srgbClr val="2A0EFA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.</a:t>
            </a:r>
            <a:r>
              <a:rPr lang="zh-CN" altLang="en-US" sz="1800" dirty="0">
                <a:solidFill>
                  <a:srgbClr val="2A0EFA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模型导入</a:t>
            </a:r>
            <a:endParaRPr lang="en-US" altLang="zh-CN" sz="18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81330" y="1370965"/>
            <a:ext cx="394462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sz="2000" dirty="0">
                <a:solidFill>
                  <a:srgbClr val="2A0EFA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一</a:t>
            </a:r>
            <a:r>
              <a:rPr lang="en-US" altLang="zh-CN" sz="2000" dirty="0">
                <a:solidFill>
                  <a:srgbClr val="2A0EFA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.</a:t>
            </a:r>
            <a:r>
              <a:rPr lang="zh-CN" sz="2000" dirty="0">
                <a:solidFill>
                  <a:srgbClr val="2A0EFA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标题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2388093" y="1844199"/>
            <a:ext cx="5708341" cy="7571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indent="457200" fontAlgn="t">
              <a:lnSpc>
                <a:spcPct val="12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专业的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3D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打印和处理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Stl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格式的软件，能够修复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stl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存在的各种问题并且导出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Gid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所需要的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igs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文件格式。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F05977A-8CFF-40AB-A6D7-6184CB16AB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335" y="1852751"/>
            <a:ext cx="868809" cy="101634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B250BBF-8058-4800-AF4E-1BBB067CB4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3344" y="3921308"/>
            <a:ext cx="4962617" cy="268550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20182588"/>
  <p:tag name="KSO_WM_SLIDE_ID" val="diagram20182588_1"/>
  <p:tag name="KSO_WM_SLIDE_INDEX" val="1"/>
  <p:tag name="KSO_WM_SLIDE_ITEM_CNT" val="4"/>
  <p:tag name="KSO_WM_SLIDE_LAYOUT" val="a_f_d"/>
  <p:tag name="KSO_WM_SLIDE_LAYOUT_CNT" val="1_1_3"/>
  <p:tag name="KSO_WM_SLIDE_TYPE" val="text"/>
  <p:tag name="KSO_WM_BEAUTIFY_FLAG" val="#wm#"/>
  <p:tag name="KSO_WM_SLIDE_POSITION" val="71*38"/>
  <p:tag name="KSO_WM_SLIDE_SIZE" val="806*467"/>
  <p:tag name="KSO_WM_TAG_VERSION" val="1.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diagram20182588_1*i*0"/>
  <p:tag name="KSO_WM_TEMPLATE_CATEGORY" val="diagram"/>
  <p:tag name="KSO_WM_TEMPLATE_INDEX" val="20182588"/>
  <p:tag name="KSO_WM_UNIT_INDEX" val="0"/>
</p:tagLst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3228</TotalTime>
  <Words>823</Words>
  <Application>Microsoft Office PowerPoint</Application>
  <PresentationFormat>全屏显示(4:3)</PresentationFormat>
  <Paragraphs>118</Paragraphs>
  <Slides>31</Slides>
  <Notes>17</Notes>
  <HiddenSlides>0</HiddenSlides>
  <MMClips>0</MMClips>
  <ScaleCrop>false</ScaleCrop>
  <HeadingPairs>
    <vt:vector size="8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41" baseType="lpstr">
      <vt:lpstr>Arial Unicode MS</vt:lpstr>
      <vt:lpstr>黑体</vt:lpstr>
      <vt:lpstr>宋体</vt:lpstr>
      <vt:lpstr>微软雅黑</vt:lpstr>
      <vt:lpstr>Arial</vt:lpstr>
      <vt:lpstr>Calibri</vt:lpstr>
      <vt:lpstr>Calibri Light</vt:lpstr>
      <vt:lpstr>Times New Roman</vt:lpstr>
      <vt:lpstr>Office 主题</vt:lpstr>
      <vt:lpstr>Equation.KSEE3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张莹莹</dc:creator>
  <cp:lastModifiedBy>496</cp:lastModifiedBy>
  <cp:revision>764</cp:revision>
  <dcterms:created xsi:type="dcterms:W3CDTF">2015-04-08T03:08:00Z</dcterms:created>
  <dcterms:modified xsi:type="dcterms:W3CDTF">2020-11-20T07:21:37Z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2052-11.1.0.8976</vt:lpwstr>
  </property>
</Properties>
</file>